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8" r:id="rId7"/>
    <p:sldId id="262" r:id="rId8"/>
    <p:sldId id="269" r:id="rId9"/>
    <p:sldId id="267" r:id="rId10"/>
    <p:sldId id="270" r:id="rId11"/>
    <p:sldId id="263" r:id="rId12"/>
    <p:sldId id="272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5" autoAdjust="0"/>
    <p:restoredTop sz="94660"/>
  </p:normalViewPr>
  <p:slideViewPr>
    <p:cSldViewPr>
      <p:cViewPr varScale="1">
        <p:scale>
          <a:sx n="70" d="100"/>
          <a:sy n="70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SG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BAB8086-D6B3-417E-9D6A-AF69244F9576}" type="datetimeFigureOut">
              <a:rPr lang="en-SG" smtClean="0"/>
              <a:pPr/>
              <a:t>11/12/2012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SG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172118A-ECA7-41B1-B2AC-EA84C160626E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Halosere</a:t>
            </a:r>
            <a:endParaRPr lang="en-S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michaelbunker.com/uploaded_images/purslane-7033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3302912" cy="235745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335756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Sea </a:t>
            </a:r>
            <a:r>
              <a:rPr lang="en-GB" dirty="0" err="1" smtClean="0"/>
              <a:t>purslane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27652" name="Picture 4" descr="http://www.ywt.org.uk/sites/default/files/imagecache/page_image_large/sites/yorkshire.live.wt.precedenthost.co.uk/files/main-photos/120607%20Welwick%20Saltmarsh%20sea%20thrift%20Kirsty%20Brow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000108"/>
            <a:ext cx="4643470" cy="235745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29058" y="3286124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Thrift 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Stabilisation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sz="2400" dirty="0" smtClean="0"/>
              <a:t>After all </a:t>
            </a:r>
            <a:r>
              <a:rPr lang="en-SG" sz="2400" dirty="0" smtClean="0"/>
              <a:t>the plant species have competed away, we would be left with an assemblage of victorious species and they all occupy different niches</a:t>
            </a:r>
          </a:p>
          <a:p>
            <a:r>
              <a:rPr lang="en-SG" sz="2400" dirty="0" smtClean="0"/>
              <a:t>The height of the ground has increased to such an extent that it gets immersed much less frequently. The rate of height increase of the shore is reduced.</a:t>
            </a:r>
          </a:p>
          <a:p>
            <a:r>
              <a:rPr lang="en-SG" sz="2400" dirty="0" smtClean="0"/>
              <a:t>Some species we might expect in this stabilising assemblage are scurvy </a:t>
            </a:r>
            <a:r>
              <a:rPr lang="en-SG" sz="2400" dirty="0" smtClean="0"/>
              <a:t>grass and </a:t>
            </a:r>
            <a:r>
              <a:rPr lang="en-SG" sz="2400" dirty="0" smtClean="0"/>
              <a:t>sea lavender.</a:t>
            </a:r>
            <a:endParaRPr lang="en-SG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tontine255.files.wordpress.com/2010/07/commonscurvygr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14422"/>
            <a:ext cx="2952771" cy="22145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0034" y="3429000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Scurvy grass</a:t>
            </a:r>
            <a:endParaRPr lang="en-GB" dirty="0"/>
          </a:p>
        </p:txBody>
      </p:sp>
      <p:pic>
        <p:nvPicPr>
          <p:cNvPr id="28676" name="Picture 4" descr="http://www.wildessex.net/images/plants/sea%20lavender%20(LF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42984"/>
            <a:ext cx="3484586" cy="241240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0" y="350043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Sea lavender</a:t>
            </a:r>
            <a:endParaRPr lang="en-GB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Climax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>
            <a:normAutofit lnSpcReduction="10000"/>
          </a:bodyPr>
          <a:lstStyle/>
          <a:p>
            <a:r>
              <a:rPr lang="en-SG" sz="2400" dirty="0" smtClean="0"/>
              <a:t>This is the final stage of succession and the height of the shore is now such that it is only immersed on exceptional tides maybe once or twice a year.</a:t>
            </a:r>
          </a:p>
          <a:p>
            <a:r>
              <a:rPr lang="en-SG" sz="2400" dirty="0" smtClean="0"/>
              <a:t>At the top of our salt marsh we get species like rush and sedge in the damper bits and red fescue grass in dryer areas.</a:t>
            </a:r>
          </a:p>
          <a:p>
            <a:r>
              <a:rPr lang="en-SG" sz="2400" dirty="0" smtClean="0"/>
              <a:t>If there is any freshwater influence at the top of the marsh, the salt water marsh would </a:t>
            </a:r>
            <a:r>
              <a:rPr lang="en-SG" sz="2400" dirty="0" smtClean="0"/>
              <a:t>develop </a:t>
            </a:r>
            <a:r>
              <a:rPr lang="en-SG" sz="2400" dirty="0" smtClean="0"/>
              <a:t>into a freshwater marsh which will develop </a:t>
            </a:r>
            <a:r>
              <a:rPr lang="en-SG" sz="2400" dirty="0" smtClean="0"/>
              <a:t>further into </a:t>
            </a:r>
            <a:r>
              <a:rPr lang="en-SG" sz="2400" dirty="0" smtClean="0"/>
              <a:t>scrub and eventually a forest.</a:t>
            </a:r>
          </a:p>
          <a:p>
            <a:r>
              <a:rPr lang="en-SG" sz="2400" dirty="0" smtClean="0"/>
              <a:t>In a temperate climate, this would be a temperate deciduous </a:t>
            </a:r>
            <a:r>
              <a:rPr lang="en-SG" sz="2400" dirty="0" smtClean="0"/>
              <a:t>forest which is the climatic climax community.</a:t>
            </a:r>
            <a:endParaRPr lang="en-SG" sz="2400" dirty="0" smtClean="0"/>
          </a:p>
          <a:p>
            <a:endParaRPr lang="en-SG" sz="12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1"/>
          <p:cNvPicPr/>
          <p:nvPr/>
        </p:nvPicPr>
        <p:blipFill>
          <a:blip r:embed="rId2" cstate="print">
            <a:lum contrast="24000"/>
          </a:blip>
          <a:srcRect l="1233" t="2148" r="1840" b="15083"/>
          <a:stretch>
            <a:fillRect/>
          </a:stretch>
        </p:blipFill>
        <p:spPr bwMode="auto">
          <a:xfrm>
            <a:off x="214282" y="1571612"/>
            <a:ext cx="8643998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</a:t>
            </a:r>
            <a:r>
              <a:rPr lang="en-US" dirty="0" err="1" smtClean="0"/>
              <a:t>Halosere</a:t>
            </a:r>
            <a:r>
              <a:rPr lang="en-US" dirty="0" smtClean="0"/>
              <a:t>?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an ecological term used to describe plant succession in a saline environment. </a:t>
            </a:r>
          </a:p>
          <a:p>
            <a:r>
              <a:rPr lang="en-US" dirty="0" smtClean="0"/>
              <a:t>An example of a </a:t>
            </a:r>
            <a:r>
              <a:rPr lang="en-US" dirty="0" err="1" smtClean="0"/>
              <a:t>halosere</a:t>
            </a:r>
            <a:r>
              <a:rPr lang="en-US" dirty="0" smtClean="0"/>
              <a:t> would be a salt marsh</a:t>
            </a:r>
          </a:p>
          <a:p>
            <a:r>
              <a:rPr lang="en-US" dirty="0" smtClean="0"/>
              <a:t>Plants that are adapted to thrive in these salty conditions are referred to as halophytes</a:t>
            </a: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alt Marsh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8064896" cy="5907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 of a </a:t>
            </a:r>
            <a:r>
              <a:rPr lang="en-US" dirty="0" err="1" smtClean="0"/>
              <a:t>Halosere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Succession will happen in a saline environment provided that the area is subject to low energy (e.g. behind the a spit)</a:t>
            </a:r>
          </a:p>
          <a:p>
            <a:r>
              <a:rPr lang="en-US" dirty="0" smtClean="0"/>
              <a:t>Conditions of low energy allows fine particles like sand and mud to fall out of suspension and allow accretion to </a:t>
            </a:r>
            <a:r>
              <a:rPr lang="en-US" dirty="0" smtClean="0"/>
              <a:t>occur.</a:t>
            </a:r>
            <a:endParaRPr lang="en-US" i="1" dirty="0" smtClean="0"/>
          </a:p>
          <a:p>
            <a:endParaRPr lang="en-SG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Colonisation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earliest pioneers in a </a:t>
            </a:r>
            <a:r>
              <a:rPr lang="en-US" sz="2400" dirty="0" err="1" smtClean="0"/>
              <a:t>halosere</a:t>
            </a:r>
            <a:r>
              <a:rPr lang="en-US" sz="2400" dirty="0" smtClean="0"/>
              <a:t> are algae and eel grass.</a:t>
            </a:r>
          </a:p>
          <a:p>
            <a:r>
              <a:rPr lang="en-US" sz="2400" dirty="0" smtClean="0"/>
              <a:t>These pioneers are important as they are able to trap sediment allowing for it to accumulate. This ‘gluing’ of sediment forms a more erosion resistant surface.</a:t>
            </a:r>
          </a:p>
          <a:p>
            <a:r>
              <a:rPr lang="en-US" sz="2400" dirty="0" smtClean="0"/>
              <a:t>Over time other pioneers (also the first flowering plants) like </a:t>
            </a:r>
            <a:r>
              <a:rPr lang="en-US" sz="2400" dirty="0" err="1" smtClean="0"/>
              <a:t>Spartina</a:t>
            </a:r>
            <a:r>
              <a:rPr lang="en-US" sz="2400" dirty="0" smtClean="0"/>
              <a:t> (cord grass) will also develop and are more affective at trapping </a:t>
            </a:r>
            <a:r>
              <a:rPr lang="en-US" sz="2400" dirty="0" smtClean="0"/>
              <a:t>mud </a:t>
            </a:r>
            <a:r>
              <a:rPr lang="en-US" sz="2400" dirty="0" smtClean="0"/>
              <a:t>so </a:t>
            </a:r>
            <a:r>
              <a:rPr lang="en-US" sz="2400" dirty="0" smtClean="0"/>
              <a:t>accumulation </a:t>
            </a:r>
            <a:r>
              <a:rPr lang="en-US" sz="2400" dirty="0" smtClean="0"/>
              <a:t>is greater. </a:t>
            </a:r>
          </a:p>
          <a:p>
            <a:r>
              <a:rPr lang="en-US" sz="2400" dirty="0" smtClean="0"/>
              <a:t>As a result, the muddy shores spend more time </a:t>
            </a:r>
            <a:r>
              <a:rPr lang="en-US" sz="2400" dirty="0" err="1" smtClean="0"/>
              <a:t>emersed</a:t>
            </a:r>
            <a:r>
              <a:rPr lang="en-US" sz="2400" dirty="0" smtClean="0"/>
              <a:t> and the conditions become more suitable for other plants species to </a:t>
            </a:r>
            <a:r>
              <a:rPr lang="en-US" sz="2400" dirty="0" smtClean="0"/>
              <a:t>grow.</a:t>
            </a:r>
            <a:endParaRPr lang="en-US" sz="24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aurencia, a genus of red algae from Hawa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928670"/>
            <a:ext cx="2582262" cy="2071702"/>
          </a:xfrm>
          <a:prstGeom prst="rect">
            <a:avLst/>
          </a:prstGeom>
          <a:noFill/>
        </p:spPr>
      </p:pic>
      <p:pic>
        <p:nvPicPr>
          <p:cNvPr id="2052" name="Picture 4" descr="http://upload.wikimedia.org/wikipedia/commons/thumb/c/c1/Eelgrass.jpg/220px-Eelgr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714356"/>
            <a:ext cx="1634116" cy="2428892"/>
          </a:xfrm>
          <a:prstGeom prst="rect">
            <a:avLst/>
          </a:prstGeom>
          <a:noFill/>
        </p:spPr>
      </p:pic>
      <p:pic>
        <p:nvPicPr>
          <p:cNvPr id="2054" name="Picture 6" descr="http://upload.wikimedia.org/wikipedia/commons/thumb/7/7d/Spartina_alterniflora.jpg/220px-Spartina_alterniflor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071942"/>
            <a:ext cx="2987208" cy="19145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14414" y="307181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Eel grass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00562" y="3000372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Algae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643306" y="421481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Spartina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Establishment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new conditions </a:t>
            </a:r>
            <a:r>
              <a:rPr lang="en-US" sz="2400" dirty="0" smtClean="0"/>
              <a:t>make way for other </a:t>
            </a:r>
            <a:r>
              <a:rPr lang="en-US" sz="2400" dirty="0" smtClean="0"/>
              <a:t>plant species </a:t>
            </a:r>
            <a:r>
              <a:rPr lang="en-US" sz="2400" dirty="0" smtClean="0"/>
              <a:t>which migrate </a:t>
            </a:r>
            <a:r>
              <a:rPr lang="en-US" sz="2400" dirty="0" smtClean="0"/>
              <a:t>to the area and begin to grow. Examples are sea aster and salt marsh grass.</a:t>
            </a:r>
          </a:p>
          <a:p>
            <a:r>
              <a:rPr lang="en-US" sz="2400" dirty="0" smtClean="0"/>
              <a:t>At this stage, all the plant species (including pioneers) start to do better. They all grow bigger and exist in greater abundance.</a:t>
            </a:r>
          </a:p>
          <a:p>
            <a:r>
              <a:rPr lang="en-US" sz="2400" dirty="0" smtClean="0"/>
              <a:t>As a result, the vegetation is becoming “closed” as there is much less bare ground available.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plantlife.org.uk/images/uploads/seaaste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3343578" cy="22145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3286124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Sea aster</a:t>
            </a:r>
            <a:endParaRPr lang="en-GB" dirty="0"/>
          </a:p>
        </p:txBody>
      </p:sp>
      <p:pic>
        <p:nvPicPr>
          <p:cNvPr id="26628" name="Picture 4" descr="http://flandrumhill.files.wordpress.com/2009/09/sept-marsh-grass.jpg?w=500&amp;h=3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928670"/>
            <a:ext cx="3699055" cy="22860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29124" y="321468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Salt marsh grass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Competition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4296"/>
          </a:xfrm>
        </p:spPr>
        <p:txBody>
          <a:bodyPr>
            <a:normAutofit fontScale="77500" lnSpcReduction="20000"/>
          </a:bodyPr>
          <a:lstStyle/>
          <a:p>
            <a:r>
              <a:rPr lang="en-GB" sz="3100" dirty="0" smtClean="0"/>
              <a:t>At this stage of succession, due to the increase in the number of species,  plants are forced to compete for space, light nutrients, water and so on. </a:t>
            </a:r>
          </a:p>
          <a:p>
            <a:r>
              <a:rPr lang="en-GB" sz="3100" dirty="0" smtClean="0"/>
              <a:t>Opportunistic pioneer plants like </a:t>
            </a:r>
            <a:r>
              <a:rPr lang="en-GB" sz="3100" dirty="0" err="1" smtClean="0"/>
              <a:t>Spartina</a:t>
            </a:r>
            <a:r>
              <a:rPr lang="en-GB" sz="3100" dirty="0" smtClean="0"/>
              <a:t> eventually die out and are </a:t>
            </a:r>
            <a:r>
              <a:rPr lang="en-GB" sz="3100" dirty="0" smtClean="0"/>
              <a:t>being replaced by other </a:t>
            </a:r>
            <a:r>
              <a:rPr lang="en-GB" sz="3100" dirty="0" smtClean="0"/>
              <a:t>species like sea </a:t>
            </a:r>
            <a:r>
              <a:rPr lang="en-GB" sz="3100" dirty="0" err="1" smtClean="0"/>
              <a:t>purslane</a:t>
            </a:r>
            <a:r>
              <a:rPr lang="en-GB" sz="3100" dirty="0" smtClean="0"/>
              <a:t> and thrift</a:t>
            </a:r>
            <a:r>
              <a:rPr lang="en-GB" sz="3100" dirty="0" smtClean="0"/>
              <a:t>.</a:t>
            </a:r>
          </a:p>
          <a:p>
            <a:r>
              <a:rPr lang="en-GB" sz="3100" dirty="0" smtClean="0"/>
              <a:t>Over time, even these species are out competed and replaced by equilibrium species</a:t>
            </a:r>
            <a:endParaRPr lang="en-GB" sz="3100" dirty="0" smtClean="0"/>
          </a:p>
          <a:p>
            <a:r>
              <a:rPr lang="en-GB" sz="3100" dirty="0" smtClean="0"/>
              <a:t>The number of species continue to increase as </a:t>
            </a:r>
            <a:r>
              <a:rPr lang="en-GB" sz="3100" dirty="0" err="1" smtClean="0"/>
              <a:t>abiotic</a:t>
            </a:r>
            <a:r>
              <a:rPr lang="en-GB" sz="3100" dirty="0" smtClean="0"/>
              <a:t> factors become more favourable </a:t>
            </a:r>
          </a:p>
          <a:p>
            <a:pPr>
              <a:buNone/>
            </a:pPr>
            <a:endParaRPr lang="en-GB" sz="2400" dirty="0" smtClean="0"/>
          </a:p>
          <a:p>
            <a:endParaRPr lang="en-GB" sz="1000" dirty="0" smtClean="0"/>
          </a:p>
          <a:p>
            <a:endParaRPr lang="en-GB" sz="1000" dirty="0" smtClean="0"/>
          </a:p>
          <a:p>
            <a:endParaRPr lang="en-GB" sz="1000" dirty="0" smtClean="0"/>
          </a:p>
          <a:p>
            <a:endParaRPr lang="en-GB" sz="1000" dirty="0" smtClean="0"/>
          </a:p>
          <a:p>
            <a:endParaRPr lang="en-GB" sz="1000" dirty="0" smtClean="0"/>
          </a:p>
          <a:p>
            <a:pPr>
              <a:buNone/>
            </a:pPr>
            <a:r>
              <a:rPr lang="en-GB" sz="2400" dirty="0" smtClean="0"/>
              <a:t> </a:t>
            </a:r>
            <a:endParaRPr lang="en-GB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236</TotalTime>
  <Words>552</Words>
  <Application>Microsoft Office PowerPoint</Application>
  <PresentationFormat>On-screen Show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Urban</vt:lpstr>
      <vt:lpstr>Halosere</vt:lpstr>
      <vt:lpstr>What is a Halosere?</vt:lpstr>
      <vt:lpstr>Slide 3</vt:lpstr>
      <vt:lpstr>Formation of a Halosere</vt:lpstr>
      <vt:lpstr>Colonisation</vt:lpstr>
      <vt:lpstr>Slide 6</vt:lpstr>
      <vt:lpstr>Establishment</vt:lpstr>
      <vt:lpstr>Slide 8</vt:lpstr>
      <vt:lpstr>Competition</vt:lpstr>
      <vt:lpstr>Slide 10</vt:lpstr>
      <vt:lpstr>Stabilisation</vt:lpstr>
      <vt:lpstr>Slide 12</vt:lpstr>
      <vt:lpstr>Climax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Halosere</dc:title>
  <dc:creator>user</dc:creator>
  <cp:lastModifiedBy>twright</cp:lastModifiedBy>
  <cp:revision>28</cp:revision>
  <dcterms:created xsi:type="dcterms:W3CDTF">2012-11-04T04:25:47Z</dcterms:created>
  <dcterms:modified xsi:type="dcterms:W3CDTF">2012-11-12T10:55:50Z</dcterms:modified>
</cp:coreProperties>
</file>