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2"/>
  </p:notesMasterIdLst>
  <p:sldIdLst>
    <p:sldId id="260" r:id="rId2"/>
    <p:sldId id="256" r:id="rId3"/>
    <p:sldId id="257" r:id="rId4"/>
    <p:sldId id="258" r:id="rId5"/>
    <p:sldId id="259"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470"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B2A7BB-450B-40A9-9335-BF13891DCED4}" type="datetimeFigureOut">
              <a:rPr lang="en-US" smtClean="0"/>
              <a:pPr/>
              <a:t>11/8/2012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94151A-BE28-4AA6-A7E9-6D4C6B2B0A14}" type="slidenum">
              <a:rPr lang="en-US" smtClean="0"/>
              <a:pPr/>
              <a:t>‹#›</a:t>
            </a:fld>
            <a:endParaRPr lang="en-US"/>
          </a:p>
        </p:txBody>
      </p:sp>
    </p:spTree>
    <p:extLst>
      <p:ext uri="{BB962C8B-B14F-4D97-AF65-F5344CB8AC3E}">
        <p14:creationId xmlns="" xmlns:p14="http://schemas.microsoft.com/office/powerpoint/2010/main" val="2961422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994151A-BE28-4AA6-A7E9-6D4C6B2B0A14}" type="slidenum">
              <a:rPr lang="en-US" smtClean="0"/>
              <a:pPr/>
              <a:t>3</a:t>
            </a:fld>
            <a:endParaRPr lang="en-US"/>
          </a:p>
        </p:txBody>
      </p:sp>
    </p:spTree>
    <p:extLst>
      <p:ext uri="{BB962C8B-B14F-4D97-AF65-F5344CB8AC3E}">
        <p14:creationId xmlns="" xmlns:p14="http://schemas.microsoft.com/office/powerpoint/2010/main" val="563071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D9F9695-F5B7-43E1-A0EB-BCF9DBF9A1D5}" type="datetimeFigureOut">
              <a:rPr lang="en-US" smtClean="0"/>
              <a:pPr/>
              <a:t>11/8/2012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942F102C-462F-4CEB-9656-48A6923F468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9F9695-F5B7-43E1-A0EB-BCF9DBF9A1D5}" type="datetimeFigureOut">
              <a:rPr lang="en-US" smtClean="0"/>
              <a:pPr/>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2F102C-462F-4CEB-9656-48A6923F468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9F9695-F5B7-43E1-A0EB-BCF9DBF9A1D5}" type="datetimeFigureOut">
              <a:rPr lang="en-US" smtClean="0"/>
              <a:pPr/>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2F102C-462F-4CEB-9656-48A6923F468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9F9695-F5B7-43E1-A0EB-BCF9DBF9A1D5}" type="datetimeFigureOut">
              <a:rPr lang="en-US" smtClean="0"/>
              <a:pPr/>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2F102C-462F-4CEB-9656-48A6923F468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D9F9695-F5B7-43E1-A0EB-BCF9DBF9A1D5}" type="datetimeFigureOut">
              <a:rPr lang="en-US" smtClean="0"/>
              <a:pPr/>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2F102C-462F-4CEB-9656-48A6923F468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D9F9695-F5B7-43E1-A0EB-BCF9DBF9A1D5}" type="datetimeFigureOut">
              <a:rPr lang="en-US" smtClean="0"/>
              <a:pPr/>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2F102C-462F-4CEB-9656-48A6923F468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D9F9695-F5B7-43E1-A0EB-BCF9DBF9A1D5}" type="datetimeFigureOut">
              <a:rPr lang="en-US" smtClean="0"/>
              <a:pPr/>
              <a:t>11/8/2012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2F102C-462F-4CEB-9656-48A6923F468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9F9695-F5B7-43E1-A0EB-BCF9DBF9A1D5}" type="datetimeFigureOut">
              <a:rPr lang="en-US" smtClean="0"/>
              <a:pPr/>
              <a:t>11/8/2012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2F102C-462F-4CEB-9656-48A6923F468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9F9695-F5B7-43E1-A0EB-BCF9DBF9A1D5}" type="datetimeFigureOut">
              <a:rPr lang="en-US" smtClean="0"/>
              <a:pPr/>
              <a:t>11/8/2012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2F102C-462F-4CEB-9656-48A6923F468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D9F9695-F5B7-43E1-A0EB-BCF9DBF9A1D5}" type="datetimeFigureOut">
              <a:rPr lang="en-US" smtClean="0"/>
              <a:pPr/>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2F102C-462F-4CEB-9656-48A6923F468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D9F9695-F5B7-43E1-A0EB-BCF9DBF9A1D5}" type="datetimeFigureOut">
              <a:rPr lang="en-US" smtClean="0"/>
              <a:pPr/>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942F102C-462F-4CEB-9656-48A6923F468E}"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D9F9695-F5B7-43E1-A0EB-BCF9DBF9A1D5}" type="datetimeFigureOut">
              <a:rPr lang="en-US" smtClean="0"/>
              <a:pPr/>
              <a:t>11/8/2012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42F102C-462F-4CEB-9656-48A6923F468E}"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620000" cy="1600200"/>
          </a:xfrm>
        </p:spPr>
        <p:txBody>
          <a:bodyPr>
            <a:noAutofit/>
          </a:bodyPr>
          <a:lstStyle/>
          <a:p>
            <a:r>
              <a:rPr lang="en-GB" sz="6000" b="1" u="sng" dirty="0" smtClean="0"/>
              <a:t>Hydrosere Succession</a:t>
            </a:r>
            <a:endParaRPr lang="en-GB" sz="6000" b="1" u="sng" dirty="0"/>
          </a:p>
        </p:txBody>
      </p:sp>
      <p:sp>
        <p:nvSpPr>
          <p:cNvPr id="4" name="Title 1"/>
          <p:cNvSpPr txBox="1">
            <a:spLocks/>
          </p:cNvSpPr>
          <p:nvPr/>
        </p:nvSpPr>
        <p:spPr>
          <a:xfrm>
            <a:off x="457200" y="3124200"/>
            <a:ext cx="82296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strike="noStrike" kern="1200" cap="none" spc="0" normalizeH="0" baseline="0" noProof="0" dirty="0" smtClean="0">
                <a:ln>
                  <a:noFill/>
                </a:ln>
                <a:solidFill>
                  <a:schemeClr val="tx1"/>
                </a:solidFill>
                <a:effectLst/>
                <a:uLnTx/>
                <a:uFillTx/>
                <a:latin typeface="+mj-lt"/>
                <a:ea typeface="+mj-ea"/>
                <a:cs typeface="+mj-cs"/>
              </a:rPr>
              <a:t>By Maria, Denny</a:t>
            </a:r>
            <a:r>
              <a:rPr kumimoji="0" lang="en-GB" sz="3600" b="1" i="0" strike="noStrike" kern="1200" cap="none" spc="0" normalizeH="0" noProof="0" dirty="0" smtClean="0">
                <a:ln>
                  <a:noFill/>
                </a:ln>
                <a:solidFill>
                  <a:schemeClr val="tx1"/>
                </a:solidFill>
                <a:effectLst/>
                <a:uLnTx/>
                <a:uFillTx/>
                <a:latin typeface="+mj-lt"/>
                <a:ea typeface="+mj-ea"/>
                <a:cs typeface="+mj-cs"/>
              </a:rPr>
              <a:t> and Harun</a:t>
            </a:r>
            <a:endParaRPr kumimoji="0" lang="en-GB" sz="3600" b="1" i="0"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914400" y="914400"/>
            <a:ext cx="7361436" cy="5111739"/>
          </a:xfrm>
          <a:prstGeom prst="rect">
            <a:avLst/>
          </a:prstGeom>
          <a:solidFill>
            <a:srgbClr val="FFFFFF"/>
          </a:solid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66797" y="4272677"/>
            <a:ext cx="6781800" cy="2585323"/>
          </a:xfrm>
          <a:prstGeom prst="rect">
            <a:avLst/>
          </a:prstGeom>
          <a:noFill/>
        </p:spPr>
        <p:txBody>
          <a:bodyPr wrap="square" rtlCol="0">
            <a:spAutoFit/>
          </a:bodyPr>
          <a:lstStyle/>
          <a:p>
            <a:pPr lvl="0"/>
            <a:r>
              <a:rPr lang="en-US" sz="2400" dirty="0" smtClean="0">
                <a:effectLst/>
              </a:rPr>
              <a:t>Deep freshwater will not support rooted, submerged plants because there is not enough light for photosynthesis in the depths. </a:t>
            </a:r>
          </a:p>
          <a:p>
            <a:pPr lvl="0"/>
            <a:r>
              <a:rPr lang="en-US" sz="2400" dirty="0" smtClean="0">
                <a:effectLst/>
              </a:rPr>
              <a:t>There will be micro-organisms and plankton floating in the water such as </a:t>
            </a:r>
            <a:r>
              <a:rPr lang="en-US" sz="2400" dirty="0" smtClean="0"/>
              <a:t>minute autotrophic diatoms, </a:t>
            </a:r>
            <a:r>
              <a:rPr lang="en-US" sz="2400" dirty="0" err="1" smtClean="0"/>
              <a:t>phytoflagellates</a:t>
            </a:r>
            <a:r>
              <a:rPr lang="en-US" sz="2400" dirty="0" smtClean="0"/>
              <a:t> and cyanobacteria.</a:t>
            </a:r>
            <a:endParaRPr lang="en-US" sz="2400" dirty="0" smtClean="0">
              <a:effectLst/>
            </a:endParaRPr>
          </a:p>
          <a:p>
            <a:endParaRPr lang="en-US" dirty="0"/>
          </a:p>
        </p:txBody>
      </p:sp>
      <p:sp>
        <p:nvSpPr>
          <p:cNvPr id="6" name="TextBox 5"/>
          <p:cNvSpPr txBox="1"/>
          <p:nvPr/>
        </p:nvSpPr>
        <p:spPr>
          <a:xfrm>
            <a:off x="2971800" y="311210"/>
            <a:ext cx="2821798" cy="646331"/>
          </a:xfrm>
          <a:prstGeom prst="rect">
            <a:avLst/>
          </a:prstGeom>
          <a:noFill/>
        </p:spPr>
        <p:txBody>
          <a:bodyPr wrap="none" rtlCol="0">
            <a:spAutoFit/>
          </a:bodyPr>
          <a:lstStyle/>
          <a:p>
            <a:r>
              <a:rPr lang="en-US" sz="3600" b="1" u="sng" dirty="0" smtClean="0">
                <a:latin typeface="+mj-lt"/>
              </a:rPr>
              <a:t>Pioneer Stage</a:t>
            </a:r>
            <a:endParaRPr lang="en-US" sz="3600" b="1" u="sng" dirty="0">
              <a:latin typeface="+mj-lt"/>
            </a:endParaRPr>
          </a:p>
        </p:txBody>
      </p:sp>
      <p:pic>
        <p:nvPicPr>
          <p:cNvPr id="1026" name="Picture 2" descr="http://ian.umces.edu/imagelibrary/albums/userpics/12789/normal_ian-symbol-lake-2d-laminated-sediment.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17710" y="992177"/>
            <a:ext cx="5479974" cy="320578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53481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304800"/>
            <a:ext cx="3657600" cy="748145"/>
          </a:xfrm>
        </p:spPr>
        <p:txBody>
          <a:bodyPr>
            <a:normAutofit/>
          </a:bodyPr>
          <a:lstStyle/>
          <a:p>
            <a:r>
              <a:rPr lang="en-US" sz="3600" b="1" u="sng" dirty="0" smtClean="0"/>
              <a:t>Submerged</a:t>
            </a:r>
            <a:r>
              <a:rPr lang="en-US" sz="4000" b="1" u="sng" dirty="0" smtClean="0"/>
              <a:t> Stage</a:t>
            </a:r>
            <a:endParaRPr lang="en-US" sz="4000" b="1" u="sng" dirty="0"/>
          </a:p>
        </p:txBody>
      </p:sp>
      <p:sp>
        <p:nvSpPr>
          <p:cNvPr id="5" name="TextBox 4"/>
          <p:cNvSpPr txBox="1"/>
          <p:nvPr/>
        </p:nvSpPr>
        <p:spPr>
          <a:xfrm>
            <a:off x="609600" y="4038600"/>
            <a:ext cx="8229600" cy="2677656"/>
          </a:xfrm>
          <a:prstGeom prst="rect">
            <a:avLst/>
          </a:prstGeom>
          <a:noFill/>
        </p:spPr>
        <p:txBody>
          <a:bodyPr wrap="square" rtlCol="0">
            <a:spAutoFit/>
          </a:bodyPr>
          <a:lstStyle/>
          <a:p>
            <a:r>
              <a:rPr lang="en-US" sz="2400" dirty="0" smtClean="0"/>
              <a:t>Over time, sediment will be transported into the pond or lake through streams and rainwater draining from the land. This effectively deposits large amounts of sediment meaning the water depth will gradually decrease, allowing plants such as Starwort and Pondweed as well as hydrophytes such as </a:t>
            </a:r>
            <a:r>
              <a:rPr lang="en-US" sz="2400" dirty="0" err="1" smtClean="0"/>
              <a:t>Hydrilla</a:t>
            </a:r>
            <a:r>
              <a:rPr lang="en-US" sz="2400" dirty="0" smtClean="0"/>
              <a:t>, </a:t>
            </a:r>
            <a:r>
              <a:rPr lang="en-US" sz="2400" dirty="0" err="1" smtClean="0"/>
              <a:t>Vallisneria</a:t>
            </a:r>
            <a:r>
              <a:rPr lang="en-US" sz="2400" dirty="0" smtClean="0"/>
              <a:t> and </a:t>
            </a:r>
            <a:r>
              <a:rPr lang="en-US" sz="2400" dirty="0" err="1" smtClean="0"/>
              <a:t>Utricularia</a:t>
            </a:r>
            <a:r>
              <a:rPr lang="en-US" sz="2400" dirty="0" smtClean="0"/>
              <a:t> to grow.</a:t>
            </a:r>
          </a:p>
          <a:p>
            <a:r>
              <a:rPr lang="en-US" sz="2400" dirty="0" err="1" smtClean="0"/>
              <a:t>Waterlillies</a:t>
            </a:r>
            <a:r>
              <a:rPr lang="en-US" sz="2400" dirty="0" smtClean="0"/>
              <a:t> may also be established with floating leaves.</a:t>
            </a:r>
            <a:endParaRPr lang="en-US" sz="2400" dirty="0"/>
          </a:p>
        </p:txBody>
      </p:sp>
      <p:pic>
        <p:nvPicPr>
          <p:cNvPr id="205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143000" y="1087798"/>
            <a:ext cx="2667000" cy="256309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703618" y="1052946"/>
            <a:ext cx="3510395" cy="263279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828800" y="3669268"/>
            <a:ext cx="1752600" cy="369332"/>
          </a:xfrm>
          <a:prstGeom prst="rect">
            <a:avLst/>
          </a:prstGeom>
          <a:noFill/>
        </p:spPr>
        <p:txBody>
          <a:bodyPr wrap="square" rtlCol="0">
            <a:spAutoFit/>
          </a:bodyPr>
          <a:lstStyle/>
          <a:p>
            <a:r>
              <a:rPr lang="en-US" dirty="0" smtClean="0"/>
              <a:t>Starwort</a:t>
            </a:r>
            <a:endParaRPr lang="en-US" dirty="0"/>
          </a:p>
        </p:txBody>
      </p:sp>
      <p:sp>
        <p:nvSpPr>
          <p:cNvPr id="9" name="TextBox 8"/>
          <p:cNvSpPr txBox="1"/>
          <p:nvPr/>
        </p:nvSpPr>
        <p:spPr>
          <a:xfrm>
            <a:off x="5867400" y="3637468"/>
            <a:ext cx="1752600" cy="369332"/>
          </a:xfrm>
          <a:prstGeom prst="rect">
            <a:avLst/>
          </a:prstGeom>
          <a:noFill/>
        </p:spPr>
        <p:txBody>
          <a:bodyPr wrap="square" rtlCol="0">
            <a:spAutoFit/>
          </a:bodyPr>
          <a:lstStyle/>
          <a:p>
            <a:r>
              <a:rPr lang="en-US" dirty="0" err="1" smtClean="0"/>
              <a:t>Hydrilla</a:t>
            </a:r>
            <a:endParaRPr lang="en-US" dirty="0"/>
          </a:p>
        </p:txBody>
      </p:sp>
    </p:spTree>
    <p:extLst>
      <p:ext uri="{BB962C8B-B14F-4D97-AF65-F5344CB8AC3E}">
        <p14:creationId xmlns="" xmlns:p14="http://schemas.microsoft.com/office/powerpoint/2010/main" val="25352153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685800"/>
            <a:ext cx="4648200" cy="762000"/>
          </a:xfrm>
        </p:spPr>
        <p:txBody>
          <a:bodyPr>
            <a:normAutofit/>
          </a:bodyPr>
          <a:lstStyle/>
          <a:p>
            <a:r>
              <a:rPr lang="en-US" sz="3600" b="1" u="sng" dirty="0" smtClean="0"/>
              <a:t>Rooted Floating Stage</a:t>
            </a:r>
            <a:endParaRPr lang="en-US" sz="3600" b="1" u="sng" dirty="0"/>
          </a:p>
        </p:txBody>
      </p:sp>
      <p:sp>
        <p:nvSpPr>
          <p:cNvPr id="4" name="TextBox 3"/>
          <p:cNvSpPr txBox="1"/>
          <p:nvPr/>
        </p:nvSpPr>
        <p:spPr>
          <a:xfrm>
            <a:off x="838200" y="4527352"/>
            <a:ext cx="7848600" cy="2308324"/>
          </a:xfrm>
          <a:prstGeom prst="rect">
            <a:avLst/>
          </a:prstGeom>
          <a:noFill/>
        </p:spPr>
        <p:txBody>
          <a:bodyPr wrap="square" rtlCol="0">
            <a:spAutoFit/>
          </a:bodyPr>
          <a:lstStyle/>
          <a:p>
            <a:pPr lvl="0"/>
            <a:r>
              <a:rPr lang="en-US" sz="2400" dirty="0" smtClean="0">
                <a:effectLst/>
              </a:rPr>
              <a:t>By this stage, the water may be too shallow to support fully submerged plants. Instead, emergent plants which are anchored to the bottom, such as Yellow </a:t>
            </a:r>
            <a:r>
              <a:rPr lang="en-US" sz="2400" dirty="0" err="1" smtClean="0">
                <a:effectLst/>
              </a:rPr>
              <a:t>Idris</a:t>
            </a:r>
            <a:r>
              <a:rPr lang="en-US" sz="2400" dirty="0" smtClean="0">
                <a:effectLst/>
              </a:rPr>
              <a:t>, Branched Bur-reed, </a:t>
            </a:r>
            <a:r>
              <a:rPr lang="en-US" sz="2400" dirty="0" err="1" smtClean="0">
                <a:effectLst/>
              </a:rPr>
              <a:t>Reedmace</a:t>
            </a:r>
            <a:r>
              <a:rPr lang="en-US" sz="2400" dirty="0" smtClean="0">
                <a:effectLst/>
              </a:rPr>
              <a:t> and </a:t>
            </a:r>
            <a:r>
              <a:rPr lang="en-US" sz="2400" dirty="0" err="1" smtClean="0">
                <a:effectLst/>
              </a:rPr>
              <a:t>Nympea</a:t>
            </a:r>
            <a:r>
              <a:rPr lang="en-US" sz="2400" dirty="0" smtClean="0">
                <a:effectLst/>
              </a:rPr>
              <a:t> grow partly in and partly out of the water.</a:t>
            </a:r>
          </a:p>
          <a:p>
            <a:endParaRPr lang="en-US" sz="2400" dirty="0"/>
          </a:p>
        </p:txBody>
      </p:sp>
      <p:pic>
        <p:nvPicPr>
          <p:cNvPr id="307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251365" y="1828799"/>
            <a:ext cx="4495800" cy="220622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810000" y="4038600"/>
            <a:ext cx="2438400" cy="369332"/>
          </a:xfrm>
          <a:prstGeom prst="rect">
            <a:avLst/>
          </a:prstGeom>
          <a:noFill/>
        </p:spPr>
        <p:txBody>
          <a:bodyPr wrap="square" rtlCol="0">
            <a:spAutoFit/>
          </a:bodyPr>
          <a:lstStyle/>
          <a:p>
            <a:r>
              <a:rPr lang="en-US" dirty="0" err="1" smtClean="0"/>
              <a:t>Nymphea</a:t>
            </a:r>
            <a:endParaRPr lang="en-US" dirty="0"/>
          </a:p>
        </p:txBody>
      </p:sp>
    </p:spTree>
    <p:extLst>
      <p:ext uri="{BB962C8B-B14F-4D97-AF65-F5344CB8AC3E}">
        <p14:creationId xmlns="" xmlns:p14="http://schemas.microsoft.com/office/powerpoint/2010/main" val="36613514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0800" y="457200"/>
            <a:ext cx="3886200" cy="685800"/>
          </a:xfrm>
        </p:spPr>
        <p:txBody>
          <a:bodyPr>
            <a:normAutofit/>
          </a:bodyPr>
          <a:lstStyle/>
          <a:p>
            <a:r>
              <a:rPr lang="en-US" sz="3600" b="1" u="sng" dirty="0" smtClean="0"/>
              <a:t>Amphibious Stage</a:t>
            </a:r>
            <a:endParaRPr lang="en-US" sz="3600" b="1" u="sng" dirty="0"/>
          </a:p>
        </p:txBody>
      </p:sp>
      <p:sp>
        <p:nvSpPr>
          <p:cNvPr id="4" name="TextBox 3"/>
          <p:cNvSpPr txBox="1"/>
          <p:nvPr/>
        </p:nvSpPr>
        <p:spPr>
          <a:xfrm>
            <a:off x="609600" y="4800600"/>
            <a:ext cx="8361218" cy="1938992"/>
          </a:xfrm>
          <a:prstGeom prst="rect">
            <a:avLst/>
          </a:prstGeom>
          <a:noFill/>
        </p:spPr>
        <p:txBody>
          <a:bodyPr wrap="square" rtlCol="0">
            <a:spAutoFit/>
          </a:bodyPr>
          <a:lstStyle/>
          <a:p>
            <a:r>
              <a:rPr lang="en-US" sz="2400" dirty="0" smtClean="0"/>
              <a:t>Plants such as </a:t>
            </a:r>
            <a:r>
              <a:rPr lang="en-US" sz="2400" dirty="0" err="1" smtClean="0"/>
              <a:t>Typha</a:t>
            </a:r>
            <a:r>
              <a:rPr lang="en-US" sz="2400" dirty="0" smtClean="0"/>
              <a:t>, </a:t>
            </a:r>
            <a:r>
              <a:rPr lang="en-US" sz="2400" dirty="0" err="1" smtClean="0"/>
              <a:t>Sagittaria</a:t>
            </a:r>
            <a:r>
              <a:rPr lang="en-US" sz="2400" dirty="0" smtClean="0"/>
              <a:t> and </a:t>
            </a:r>
            <a:r>
              <a:rPr lang="en-US" sz="2400" dirty="0" err="1" smtClean="0"/>
              <a:t>Scripus</a:t>
            </a:r>
            <a:r>
              <a:rPr lang="en-US" sz="2400" dirty="0" smtClean="0"/>
              <a:t> replace the floating plants which die. These plants produce an abundant amount of organic wastes and lose huge amounts of water through transpiration. This causes a march to form as the marsh floor progressively rises until above the water.</a:t>
            </a:r>
            <a:endParaRPr lang="en-US" sz="2400" dirty="0"/>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81201" y="1295400"/>
            <a:ext cx="4724400" cy="31328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422356" y="4421331"/>
            <a:ext cx="1904432" cy="369332"/>
          </a:xfrm>
          <a:prstGeom prst="rect">
            <a:avLst/>
          </a:prstGeom>
          <a:noFill/>
        </p:spPr>
        <p:txBody>
          <a:bodyPr wrap="none" rtlCol="0">
            <a:spAutoFit/>
          </a:bodyPr>
          <a:lstStyle/>
          <a:p>
            <a:r>
              <a:rPr lang="en-US" dirty="0" err="1" smtClean="0"/>
              <a:t>Typha</a:t>
            </a:r>
            <a:r>
              <a:rPr lang="en-US" dirty="0" smtClean="0"/>
              <a:t> </a:t>
            </a:r>
            <a:r>
              <a:rPr lang="en-US" dirty="0" err="1" smtClean="0"/>
              <a:t>Angustifolia</a:t>
            </a:r>
            <a:endParaRPr lang="en-US" dirty="0"/>
          </a:p>
        </p:txBody>
      </p:sp>
    </p:spTree>
    <p:extLst>
      <p:ext uri="{BB962C8B-B14F-4D97-AF65-F5344CB8AC3E}">
        <p14:creationId xmlns="" xmlns:p14="http://schemas.microsoft.com/office/powerpoint/2010/main" val="6810157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04800"/>
            <a:ext cx="6019800" cy="1143000"/>
          </a:xfrm>
        </p:spPr>
        <p:txBody>
          <a:bodyPr/>
          <a:lstStyle/>
          <a:p>
            <a:r>
              <a:rPr lang="en-GB" u="sng" dirty="0" smtClean="0"/>
              <a:t>Sedge-Meadow Stage</a:t>
            </a:r>
            <a:endParaRPr lang="en-GB" u="sng" dirty="0"/>
          </a:p>
        </p:txBody>
      </p:sp>
      <p:sp>
        <p:nvSpPr>
          <p:cNvPr id="3" name="Content Placeholder 2"/>
          <p:cNvSpPr>
            <a:spLocks noGrp="1"/>
          </p:cNvSpPr>
          <p:nvPr>
            <p:ph idx="1"/>
          </p:nvPr>
        </p:nvSpPr>
        <p:spPr>
          <a:xfrm>
            <a:off x="457200" y="4267200"/>
            <a:ext cx="8229600" cy="2362200"/>
          </a:xfrm>
        </p:spPr>
        <p:txBody>
          <a:bodyPr>
            <a:normAutofit/>
          </a:bodyPr>
          <a:lstStyle/>
          <a:p>
            <a:pPr>
              <a:buNone/>
            </a:pPr>
            <a:r>
              <a:rPr lang="en-GB" sz="2400" dirty="0" smtClean="0"/>
              <a:t>	The </a:t>
            </a:r>
            <a:r>
              <a:rPr lang="en-GB" sz="2400" dirty="0" smtClean="0"/>
              <a:t>area is now made up of plant species like </a:t>
            </a:r>
            <a:r>
              <a:rPr lang="en-GB" sz="2400" dirty="0" err="1" smtClean="0"/>
              <a:t>Carex</a:t>
            </a:r>
            <a:r>
              <a:rPr lang="en-GB" sz="2400" dirty="0" smtClean="0"/>
              <a:t> (Sedge), </a:t>
            </a:r>
            <a:r>
              <a:rPr lang="en-GB" sz="2400" dirty="0" err="1" smtClean="0"/>
              <a:t>Juncus</a:t>
            </a:r>
            <a:r>
              <a:rPr lang="en-GB" sz="2400" dirty="0" smtClean="0"/>
              <a:t>, </a:t>
            </a:r>
            <a:r>
              <a:rPr lang="en-GB" sz="2400" dirty="0" err="1" smtClean="0"/>
              <a:t>Diochanthium</a:t>
            </a:r>
            <a:r>
              <a:rPr lang="en-GB" sz="2400" dirty="0" smtClean="0"/>
              <a:t> and herbs like </a:t>
            </a:r>
            <a:r>
              <a:rPr lang="en-GB" sz="2400" dirty="0" err="1" smtClean="0"/>
              <a:t>Caltha</a:t>
            </a:r>
            <a:r>
              <a:rPr lang="en-GB" sz="2400" dirty="0" smtClean="0"/>
              <a:t> and </a:t>
            </a:r>
            <a:r>
              <a:rPr lang="en-GB" sz="2400" dirty="0" err="1" smtClean="0"/>
              <a:t>Polygonum</a:t>
            </a:r>
            <a:r>
              <a:rPr lang="en-GB" sz="2400" dirty="0" smtClean="0"/>
              <a:t>.</a:t>
            </a:r>
            <a:r>
              <a:rPr lang="en-GB" sz="2400" dirty="0" smtClean="0"/>
              <a:t> </a:t>
            </a:r>
            <a:r>
              <a:rPr lang="en-GB" sz="2400" dirty="0" smtClean="0"/>
              <a:t>They form a mat like vegetation with their much branched rhizomatous system. Finally the marshy vegetation disappears due to the development of mesic </a:t>
            </a:r>
            <a:r>
              <a:rPr lang="en-GB" sz="2400" dirty="0" smtClean="0"/>
              <a:t>conditions (balanced conditions. E.g. Neither wet nor dry).</a:t>
            </a:r>
            <a:endParaRPr lang="en-GB" sz="2400" dirty="0"/>
          </a:p>
        </p:txBody>
      </p:sp>
      <p:pic>
        <p:nvPicPr>
          <p:cNvPr id="1028" name="Picture 4" descr="http://upload.wikimedia.org/wikipedia/commons/thumb/a/a8/Carex_halleriana.jpg/220px-Carex_halleriana.jpg"/>
          <p:cNvPicPr>
            <a:picLocks noChangeAspect="1" noChangeArrowheads="1"/>
          </p:cNvPicPr>
          <p:nvPr/>
        </p:nvPicPr>
        <p:blipFill>
          <a:blip r:embed="rId2" cstate="print"/>
          <a:srcRect/>
          <a:stretch>
            <a:fillRect/>
          </a:stretch>
        </p:blipFill>
        <p:spPr bwMode="auto">
          <a:xfrm>
            <a:off x="1600200" y="1524000"/>
            <a:ext cx="2095500" cy="2409825"/>
          </a:xfrm>
          <a:prstGeom prst="rect">
            <a:avLst/>
          </a:prstGeom>
          <a:noFill/>
        </p:spPr>
      </p:pic>
      <p:sp>
        <p:nvSpPr>
          <p:cNvPr id="6" name="TextBox 5"/>
          <p:cNvSpPr txBox="1"/>
          <p:nvPr/>
        </p:nvSpPr>
        <p:spPr>
          <a:xfrm>
            <a:off x="1676400" y="3962400"/>
            <a:ext cx="1466684" cy="369332"/>
          </a:xfrm>
          <a:prstGeom prst="rect">
            <a:avLst/>
          </a:prstGeom>
          <a:noFill/>
        </p:spPr>
        <p:txBody>
          <a:bodyPr wrap="none" rtlCol="0">
            <a:spAutoFit/>
          </a:bodyPr>
          <a:lstStyle/>
          <a:p>
            <a:r>
              <a:rPr lang="en-US" dirty="0" err="1" smtClean="0"/>
              <a:t>Carex</a:t>
            </a:r>
            <a:r>
              <a:rPr lang="en-US" dirty="0" smtClean="0"/>
              <a:t> (Sedge)</a:t>
            </a:r>
            <a:endParaRPr lang="en-US" dirty="0"/>
          </a:p>
        </p:txBody>
      </p:sp>
      <p:pic>
        <p:nvPicPr>
          <p:cNvPr id="1030" name="Picture 6" descr="http://upload.wikimedia.org/wikipedia/commons/thumb/5/54/Michigan_Marsh_Marigolds.jpg/220px-Michigan_Marsh_Marigolds.jpg"/>
          <p:cNvPicPr>
            <a:picLocks noChangeAspect="1" noChangeArrowheads="1"/>
          </p:cNvPicPr>
          <p:nvPr/>
        </p:nvPicPr>
        <p:blipFill>
          <a:blip r:embed="rId3" cstate="print"/>
          <a:srcRect/>
          <a:stretch>
            <a:fillRect/>
          </a:stretch>
        </p:blipFill>
        <p:spPr bwMode="auto">
          <a:xfrm>
            <a:off x="4953000" y="1600200"/>
            <a:ext cx="3149598" cy="2362200"/>
          </a:xfrm>
          <a:prstGeom prst="rect">
            <a:avLst/>
          </a:prstGeom>
          <a:noFill/>
        </p:spPr>
      </p:pic>
      <p:sp>
        <p:nvSpPr>
          <p:cNvPr id="9" name="TextBox 8"/>
          <p:cNvSpPr txBox="1"/>
          <p:nvPr/>
        </p:nvSpPr>
        <p:spPr>
          <a:xfrm>
            <a:off x="6172200" y="3962400"/>
            <a:ext cx="838200" cy="369332"/>
          </a:xfrm>
          <a:prstGeom prst="rect">
            <a:avLst/>
          </a:prstGeom>
          <a:noFill/>
        </p:spPr>
        <p:txBody>
          <a:bodyPr wrap="square" rtlCol="0">
            <a:spAutoFit/>
          </a:bodyPr>
          <a:lstStyle/>
          <a:p>
            <a:r>
              <a:rPr lang="en-US" dirty="0" err="1" smtClean="0"/>
              <a:t>Caltha</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304800"/>
            <a:ext cx="4648200" cy="1143000"/>
          </a:xfrm>
        </p:spPr>
        <p:txBody>
          <a:bodyPr/>
          <a:lstStyle/>
          <a:p>
            <a:r>
              <a:rPr lang="en-GB" u="sng" dirty="0" smtClean="0"/>
              <a:t>Woodland Stage</a:t>
            </a:r>
            <a:endParaRPr lang="en-GB" u="sng" dirty="0"/>
          </a:p>
        </p:txBody>
      </p:sp>
      <p:sp>
        <p:nvSpPr>
          <p:cNvPr id="3" name="Content Placeholder 2"/>
          <p:cNvSpPr>
            <a:spLocks noGrp="1"/>
          </p:cNvSpPr>
          <p:nvPr>
            <p:ph idx="1"/>
          </p:nvPr>
        </p:nvSpPr>
        <p:spPr>
          <a:xfrm>
            <a:off x="457200" y="3962400"/>
            <a:ext cx="8229600" cy="2667000"/>
          </a:xfrm>
        </p:spPr>
        <p:txBody>
          <a:bodyPr>
            <a:normAutofit fontScale="92500" lnSpcReduction="10000"/>
          </a:bodyPr>
          <a:lstStyle/>
          <a:p>
            <a:pPr>
              <a:buNone/>
            </a:pPr>
            <a:r>
              <a:rPr lang="en-GB" sz="2400" dirty="0" smtClean="0"/>
              <a:t>	The </a:t>
            </a:r>
            <a:r>
              <a:rPr lang="en-GB" sz="2400" dirty="0" smtClean="0"/>
              <a:t>soil now remains drier for most of the year and becomes suitable for development of wet woodland. It is invaded by </a:t>
            </a:r>
            <a:r>
              <a:rPr lang="en-GB" sz="2400" dirty="0" smtClean="0"/>
              <a:t>shrubs</a:t>
            </a:r>
            <a:r>
              <a:rPr lang="en-GB" sz="2400" dirty="0" smtClean="0"/>
              <a:t> and </a:t>
            </a:r>
            <a:r>
              <a:rPr lang="en-GB" sz="2400" dirty="0" smtClean="0"/>
              <a:t>trees</a:t>
            </a:r>
            <a:r>
              <a:rPr lang="en-GB" sz="2400" dirty="0" smtClean="0"/>
              <a:t> such as </a:t>
            </a:r>
            <a:r>
              <a:rPr lang="en-GB" sz="2400" dirty="0" smtClean="0"/>
              <a:t>Salix (Willow),</a:t>
            </a:r>
            <a:r>
              <a:rPr lang="en-GB" sz="2400" dirty="0" smtClean="0"/>
              <a:t> </a:t>
            </a:r>
            <a:r>
              <a:rPr lang="en-GB" sz="2400" dirty="0" err="1" smtClean="0"/>
              <a:t>Alnus</a:t>
            </a:r>
            <a:r>
              <a:rPr lang="en-GB" sz="2400" dirty="0" smtClean="0"/>
              <a:t> </a:t>
            </a:r>
            <a:r>
              <a:rPr lang="en-GB" sz="2400" dirty="0" smtClean="0"/>
              <a:t>and</a:t>
            </a:r>
            <a:r>
              <a:rPr lang="en-GB" sz="2400" dirty="0" smtClean="0"/>
              <a:t> </a:t>
            </a:r>
            <a:r>
              <a:rPr lang="en-GB" sz="2400" dirty="0" err="1" smtClean="0"/>
              <a:t>Populus</a:t>
            </a:r>
            <a:r>
              <a:rPr lang="en-GB" sz="2400" dirty="0" smtClean="0"/>
              <a:t>. </a:t>
            </a:r>
            <a:r>
              <a:rPr lang="en-GB" sz="2400" dirty="0" smtClean="0"/>
              <a:t>These plants react upon the habitat by producing shade, </a:t>
            </a:r>
            <a:r>
              <a:rPr lang="en-GB" sz="2400" dirty="0" smtClean="0"/>
              <a:t>lowering </a:t>
            </a:r>
            <a:r>
              <a:rPr lang="en-GB" sz="2400" dirty="0" smtClean="0"/>
              <a:t>the water table still further by transpiration, build up the soil, and lead to the accumulation of </a:t>
            </a:r>
            <a:r>
              <a:rPr lang="en-GB" sz="2400" dirty="0" smtClean="0"/>
              <a:t>humus</a:t>
            </a:r>
            <a:r>
              <a:rPr lang="en-GB" sz="2400" dirty="0" smtClean="0"/>
              <a:t> with associated </a:t>
            </a:r>
            <a:r>
              <a:rPr lang="en-GB" sz="2400" dirty="0" smtClean="0"/>
              <a:t>micro organisms. </a:t>
            </a:r>
            <a:r>
              <a:rPr lang="en-GB" sz="2400" dirty="0" smtClean="0"/>
              <a:t>This type of wet woodland is also known as </a:t>
            </a:r>
            <a:r>
              <a:rPr lang="en-GB" sz="2400" dirty="0" err="1" smtClean="0"/>
              <a:t>carr</a:t>
            </a:r>
            <a:r>
              <a:rPr lang="en-GB" sz="2400" dirty="0" smtClean="0"/>
              <a:t>.</a:t>
            </a:r>
            <a:endParaRPr lang="en-GB" sz="2400" dirty="0"/>
          </a:p>
        </p:txBody>
      </p:sp>
      <p:pic>
        <p:nvPicPr>
          <p:cNvPr id="21506" name="Picture 2" descr="http://upload.wikimedia.org/wikipedia/commons/thumb/0/00/Salix_alba_Morton.jpg/220px-Salix_alba_Morton.jpg"/>
          <p:cNvPicPr>
            <a:picLocks noChangeAspect="1" noChangeArrowheads="1"/>
          </p:cNvPicPr>
          <p:nvPr/>
        </p:nvPicPr>
        <p:blipFill>
          <a:blip r:embed="rId2" cstate="print"/>
          <a:srcRect/>
          <a:stretch>
            <a:fillRect/>
          </a:stretch>
        </p:blipFill>
        <p:spPr bwMode="auto">
          <a:xfrm>
            <a:off x="1143000" y="1447800"/>
            <a:ext cx="2095500" cy="2095501"/>
          </a:xfrm>
          <a:prstGeom prst="rect">
            <a:avLst/>
          </a:prstGeom>
          <a:noFill/>
        </p:spPr>
      </p:pic>
      <p:sp>
        <p:nvSpPr>
          <p:cNvPr id="5" name="TextBox 4"/>
          <p:cNvSpPr txBox="1"/>
          <p:nvPr/>
        </p:nvSpPr>
        <p:spPr>
          <a:xfrm>
            <a:off x="1524000" y="3581400"/>
            <a:ext cx="1450141" cy="369332"/>
          </a:xfrm>
          <a:prstGeom prst="rect">
            <a:avLst/>
          </a:prstGeom>
          <a:noFill/>
        </p:spPr>
        <p:txBody>
          <a:bodyPr wrap="none" rtlCol="0">
            <a:spAutoFit/>
          </a:bodyPr>
          <a:lstStyle/>
          <a:p>
            <a:r>
              <a:rPr lang="en-US" dirty="0" smtClean="0"/>
              <a:t>Salix (Willow)</a:t>
            </a:r>
            <a:endParaRPr lang="en-US" dirty="0"/>
          </a:p>
        </p:txBody>
      </p:sp>
      <p:pic>
        <p:nvPicPr>
          <p:cNvPr id="21508" name="Picture 4" descr="http://upload.wikimedia.org/wikipedia/commons/thumb/a/af/Populus_tremula_002.jpg/220px-Populus_tremula_002.jpg"/>
          <p:cNvPicPr>
            <a:picLocks noChangeAspect="1" noChangeArrowheads="1"/>
          </p:cNvPicPr>
          <p:nvPr/>
        </p:nvPicPr>
        <p:blipFill>
          <a:blip r:embed="rId3" cstate="print"/>
          <a:srcRect/>
          <a:stretch>
            <a:fillRect/>
          </a:stretch>
        </p:blipFill>
        <p:spPr bwMode="auto">
          <a:xfrm>
            <a:off x="5334000" y="1676400"/>
            <a:ext cx="2501900" cy="1876426"/>
          </a:xfrm>
          <a:prstGeom prst="rect">
            <a:avLst/>
          </a:prstGeom>
          <a:noFill/>
        </p:spPr>
      </p:pic>
      <p:sp>
        <p:nvSpPr>
          <p:cNvPr id="7" name="TextBox 6"/>
          <p:cNvSpPr txBox="1"/>
          <p:nvPr/>
        </p:nvSpPr>
        <p:spPr>
          <a:xfrm>
            <a:off x="6096000" y="3581400"/>
            <a:ext cx="928652" cy="369332"/>
          </a:xfrm>
          <a:prstGeom prst="rect">
            <a:avLst/>
          </a:prstGeom>
          <a:noFill/>
        </p:spPr>
        <p:txBody>
          <a:bodyPr wrap="none" rtlCol="0">
            <a:spAutoFit/>
          </a:bodyPr>
          <a:lstStyle/>
          <a:p>
            <a:r>
              <a:rPr lang="en-US" dirty="0" err="1" smtClean="0"/>
              <a:t>Populus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457200"/>
            <a:ext cx="3505200" cy="762000"/>
          </a:xfrm>
        </p:spPr>
        <p:txBody>
          <a:bodyPr>
            <a:normAutofit fontScale="90000"/>
          </a:bodyPr>
          <a:lstStyle/>
          <a:p>
            <a:r>
              <a:rPr lang="en-GB" u="sng" dirty="0" smtClean="0"/>
              <a:t>Climax Stage</a:t>
            </a:r>
            <a:endParaRPr lang="en-GB" u="sng" dirty="0"/>
          </a:p>
        </p:txBody>
      </p:sp>
      <p:sp>
        <p:nvSpPr>
          <p:cNvPr id="3" name="Content Placeholder 2"/>
          <p:cNvSpPr>
            <a:spLocks noGrp="1"/>
          </p:cNvSpPr>
          <p:nvPr>
            <p:ph idx="1"/>
          </p:nvPr>
        </p:nvSpPr>
        <p:spPr>
          <a:xfrm>
            <a:off x="457200" y="3810000"/>
            <a:ext cx="8229600" cy="2895600"/>
          </a:xfrm>
        </p:spPr>
        <p:txBody>
          <a:bodyPr>
            <a:normAutofit lnSpcReduction="10000"/>
          </a:bodyPr>
          <a:lstStyle/>
          <a:p>
            <a:pPr>
              <a:buNone/>
            </a:pPr>
            <a:r>
              <a:rPr lang="en-GB" dirty="0" smtClean="0"/>
              <a:t>	</a:t>
            </a:r>
            <a:r>
              <a:rPr lang="en-GB" sz="2400" dirty="0" smtClean="0"/>
              <a:t>The formation of the </a:t>
            </a:r>
            <a:r>
              <a:rPr lang="en-GB" sz="2400" dirty="0" smtClean="0"/>
              <a:t>climax </a:t>
            </a:r>
            <a:r>
              <a:rPr lang="en-GB" sz="2400" dirty="0" smtClean="0"/>
              <a:t>community depends on </a:t>
            </a:r>
            <a:r>
              <a:rPr lang="en-GB" sz="2400" dirty="0" smtClean="0"/>
              <a:t>the climatic </a:t>
            </a:r>
            <a:r>
              <a:rPr lang="en-GB" sz="2400" dirty="0" smtClean="0"/>
              <a:t>conditions and soil type. </a:t>
            </a:r>
            <a:r>
              <a:rPr lang="en-GB" sz="2400" dirty="0" smtClean="0"/>
              <a:t>For </a:t>
            </a:r>
            <a:r>
              <a:rPr lang="en-GB" sz="2400" dirty="0" smtClean="0"/>
              <a:t>example, tropical </a:t>
            </a:r>
            <a:r>
              <a:rPr lang="en-GB" sz="2400" dirty="0" smtClean="0"/>
              <a:t>deciduous or monsoon forests are formed in regions of moderate rainfall</a:t>
            </a:r>
            <a:r>
              <a:rPr lang="en-GB" sz="2400" dirty="0" smtClean="0"/>
              <a:t>, whereas </a:t>
            </a:r>
            <a:r>
              <a:rPr lang="en-GB" sz="2400" dirty="0" smtClean="0"/>
              <a:t>tropical rain </a:t>
            </a:r>
            <a:r>
              <a:rPr lang="en-GB" sz="2400" dirty="0" smtClean="0"/>
              <a:t>forests are formed </a:t>
            </a:r>
            <a:r>
              <a:rPr lang="en-GB" sz="2400" dirty="0" smtClean="0"/>
              <a:t>in areas with heavy </a:t>
            </a:r>
            <a:r>
              <a:rPr lang="en-GB" sz="2400" dirty="0" smtClean="0"/>
              <a:t>rainfall. All types of vegetation are in equilibrium with the environment.  Climax vegetation includes trees such as Oak, Ash or Beech and also having all types of vegetation including herbs, shrubs and mosses. </a:t>
            </a:r>
            <a:endParaRPr lang="en-GB" sz="2400" dirty="0"/>
          </a:p>
        </p:txBody>
      </p:sp>
      <p:pic>
        <p:nvPicPr>
          <p:cNvPr id="22530" name="Picture 2" descr="http://blog.arborjet.com/wp-content/uploads/2012/01/84a0a9593b3d2710_Oak_Trees_Pictures_B.jpg"/>
          <p:cNvPicPr>
            <a:picLocks noChangeAspect="1" noChangeArrowheads="1"/>
          </p:cNvPicPr>
          <p:nvPr/>
        </p:nvPicPr>
        <p:blipFill>
          <a:blip r:embed="rId2" cstate="print"/>
          <a:srcRect/>
          <a:stretch>
            <a:fillRect/>
          </a:stretch>
        </p:blipFill>
        <p:spPr bwMode="auto">
          <a:xfrm>
            <a:off x="1524000" y="1219200"/>
            <a:ext cx="2058562" cy="2362200"/>
          </a:xfrm>
          <a:prstGeom prst="rect">
            <a:avLst/>
          </a:prstGeom>
          <a:noFill/>
        </p:spPr>
      </p:pic>
      <p:sp>
        <p:nvSpPr>
          <p:cNvPr id="5" name="TextBox 4"/>
          <p:cNvSpPr txBox="1"/>
          <p:nvPr/>
        </p:nvSpPr>
        <p:spPr>
          <a:xfrm>
            <a:off x="2209800" y="3581400"/>
            <a:ext cx="551754" cy="369332"/>
          </a:xfrm>
          <a:prstGeom prst="rect">
            <a:avLst/>
          </a:prstGeom>
          <a:noFill/>
        </p:spPr>
        <p:txBody>
          <a:bodyPr wrap="none" rtlCol="0">
            <a:spAutoFit/>
          </a:bodyPr>
          <a:lstStyle/>
          <a:p>
            <a:r>
              <a:rPr lang="en-US" dirty="0" smtClean="0"/>
              <a:t>Oak</a:t>
            </a:r>
            <a:endParaRPr lang="en-US" dirty="0"/>
          </a:p>
        </p:txBody>
      </p:sp>
      <p:pic>
        <p:nvPicPr>
          <p:cNvPr id="22532" name="Picture 4" descr="https://jupiter.inthehive.net/sites/coldash/public/Cold%20Ash%20St%20Marks%20Images/Beech%20Class%20Images/Beech%20tree.jpg"/>
          <p:cNvPicPr>
            <a:picLocks noChangeAspect="1" noChangeArrowheads="1"/>
          </p:cNvPicPr>
          <p:nvPr/>
        </p:nvPicPr>
        <p:blipFill>
          <a:blip r:embed="rId3" cstate="print"/>
          <a:srcRect/>
          <a:stretch>
            <a:fillRect/>
          </a:stretch>
        </p:blipFill>
        <p:spPr bwMode="auto">
          <a:xfrm>
            <a:off x="4876800" y="1219200"/>
            <a:ext cx="2362200" cy="2362200"/>
          </a:xfrm>
          <a:prstGeom prst="rect">
            <a:avLst/>
          </a:prstGeom>
          <a:noFill/>
        </p:spPr>
      </p:pic>
      <p:sp>
        <p:nvSpPr>
          <p:cNvPr id="7" name="TextBox 6"/>
          <p:cNvSpPr txBox="1"/>
          <p:nvPr/>
        </p:nvSpPr>
        <p:spPr>
          <a:xfrm>
            <a:off x="5638800" y="3581400"/>
            <a:ext cx="760144" cy="369332"/>
          </a:xfrm>
          <a:prstGeom prst="rect">
            <a:avLst/>
          </a:prstGeom>
          <a:noFill/>
        </p:spPr>
        <p:txBody>
          <a:bodyPr wrap="none" rtlCol="0">
            <a:spAutoFit/>
          </a:bodyPr>
          <a:lstStyle/>
          <a:p>
            <a:r>
              <a:rPr lang="en-US" dirty="0" smtClean="0"/>
              <a:t>Beech</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cstate="print"/>
          <a:srcRect/>
          <a:stretch>
            <a:fillRect/>
          </a:stretch>
        </p:blipFill>
        <p:spPr bwMode="auto">
          <a:xfrm>
            <a:off x="685800" y="914400"/>
            <a:ext cx="7817555" cy="5334000"/>
          </a:xfrm>
          <a:prstGeom prst="rect">
            <a:avLst/>
          </a:prstGeom>
          <a:solidFill>
            <a:srgbClr val="FFFFFF"/>
          </a:solidFill>
          <a:ln w="9525">
            <a:noFill/>
            <a:miter lim="800000"/>
            <a:headEnd/>
            <a:tailEnd/>
          </a:ln>
        </p:spPr>
      </p:pic>
      <p:sp>
        <p:nvSpPr>
          <p:cNvPr id="5" name="TextBox 4"/>
          <p:cNvSpPr txBox="1"/>
          <p:nvPr/>
        </p:nvSpPr>
        <p:spPr>
          <a:xfrm>
            <a:off x="1524000" y="838200"/>
            <a:ext cx="5638800" cy="830997"/>
          </a:xfrm>
          <a:prstGeom prst="rect">
            <a:avLst/>
          </a:prstGeom>
          <a:noFill/>
        </p:spPr>
        <p:txBody>
          <a:bodyPr wrap="square" rtlCol="0">
            <a:spAutoFit/>
          </a:bodyPr>
          <a:lstStyle/>
          <a:p>
            <a:r>
              <a:rPr lang="en-GB" sz="2400" b="1" u="sng" dirty="0" smtClean="0"/>
              <a:t>Diagram showing the Stages of Plant Succession</a:t>
            </a:r>
            <a:endParaRPr lang="en-GB" sz="2400" b="1" u="sng"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120</TotalTime>
  <Words>253</Words>
  <Application>Microsoft Office PowerPoint</Application>
  <PresentationFormat>On-screen Show (4:3)</PresentationFormat>
  <Paragraphs>30</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Flow</vt:lpstr>
      <vt:lpstr>Hydrosere Succession</vt:lpstr>
      <vt:lpstr>Slide 2</vt:lpstr>
      <vt:lpstr>Submerged Stage</vt:lpstr>
      <vt:lpstr>Rooted Floating Stage</vt:lpstr>
      <vt:lpstr>Amphibious Stage</vt:lpstr>
      <vt:lpstr>Sedge-Meadow Stage</vt:lpstr>
      <vt:lpstr>Woodland Stage</vt:lpstr>
      <vt:lpstr>Climax Stage</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ddzulkif</cp:lastModifiedBy>
  <cp:revision>17</cp:revision>
  <dcterms:created xsi:type="dcterms:W3CDTF">2012-11-07T12:59:51Z</dcterms:created>
  <dcterms:modified xsi:type="dcterms:W3CDTF">2012-11-08T01:17:52Z</dcterms:modified>
</cp:coreProperties>
</file>