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62" r:id="rId2"/>
    <p:sldId id="257" r:id="rId3"/>
    <p:sldId id="264" r:id="rId4"/>
    <p:sldId id="258" r:id="rId5"/>
    <p:sldId id="309" r:id="rId6"/>
    <p:sldId id="265" r:id="rId7"/>
    <p:sldId id="311" r:id="rId8"/>
    <p:sldId id="291" r:id="rId9"/>
    <p:sldId id="290" r:id="rId10"/>
    <p:sldId id="320" r:id="rId11"/>
    <p:sldId id="275" r:id="rId12"/>
    <p:sldId id="269" r:id="rId13"/>
    <p:sldId id="267" r:id="rId14"/>
    <p:sldId id="294" r:id="rId15"/>
    <p:sldId id="308" r:id="rId16"/>
    <p:sldId id="277" r:id="rId17"/>
    <p:sldId id="278" r:id="rId18"/>
    <p:sldId id="302" r:id="rId19"/>
    <p:sldId id="299" r:id="rId20"/>
    <p:sldId id="301" r:id="rId21"/>
    <p:sldId id="288" r:id="rId22"/>
    <p:sldId id="307" r:id="rId23"/>
    <p:sldId id="305" r:id="rId24"/>
    <p:sldId id="300" r:id="rId25"/>
    <p:sldId id="304" r:id="rId26"/>
    <p:sldId id="289" r:id="rId27"/>
    <p:sldId id="303" r:id="rId28"/>
    <p:sldId id="266" r:id="rId29"/>
    <p:sldId id="271" r:id="rId30"/>
    <p:sldId id="273" r:id="rId31"/>
    <p:sldId id="274" r:id="rId32"/>
    <p:sldId id="322" r:id="rId33"/>
    <p:sldId id="323" r:id="rId34"/>
    <p:sldId id="276" r:id="rId35"/>
    <p:sldId id="282" r:id="rId36"/>
    <p:sldId id="281" r:id="rId37"/>
    <p:sldId id="280" r:id="rId38"/>
    <p:sldId id="279" r:id="rId39"/>
    <p:sldId id="338" r:id="rId40"/>
    <p:sldId id="336" r:id="rId41"/>
    <p:sldId id="270" r:id="rId42"/>
    <p:sldId id="337" r:id="rId43"/>
    <p:sldId id="284" r:id="rId44"/>
    <p:sldId id="326" r:id="rId45"/>
    <p:sldId id="327" r:id="rId46"/>
    <p:sldId id="328" r:id="rId47"/>
    <p:sldId id="329" r:id="rId48"/>
    <p:sldId id="330" r:id="rId49"/>
    <p:sldId id="331" r:id="rId50"/>
    <p:sldId id="332" r:id="rId51"/>
    <p:sldId id="333" r:id="rId52"/>
    <p:sldId id="334" r:id="rId53"/>
    <p:sldId id="335" r:id="rId54"/>
    <p:sldId id="318"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47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CAE1A5-8A61-40BE-9331-2F82A174D2BA}" type="datetimeFigureOut">
              <a:rPr lang="en-SG" smtClean="0"/>
              <a:pPr/>
              <a:t>1/30/2013</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03DC22-BD97-4D5E-AD07-8350C6D8BFA0}" type="slidenum">
              <a:rPr lang="en-SG" smtClean="0"/>
              <a:pPr/>
              <a:t>‹#›</a:t>
            </a:fld>
            <a:endParaRPr lang="en-SG"/>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CE18FC45-0956-4BBF-951C-66601F15B575}" type="slidenum">
              <a:rPr lang="en-US"/>
              <a:pPr/>
              <a:t>7</a:t>
            </a:fld>
            <a:endParaRPr lang="en-US"/>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t>And true enough, total forest cover change is about 50%..</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D50A1ECC-4CA7-4B6B-8EA0-343F3F9107C5}" type="slidenum">
              <a:rPr lang="en-US"/>
              <a:pPr/>
              <a:t>10</a:t>
            </a:fld>
            <a:endParaRPr lang="en-US"/>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smtClean="0"/>
              <a:t>These are the output on prioritzation. Total area identified is about 32,000 ha, where apprx 19,000 ha of it are within the PA – need for forest enhancement. The rest are important to be restored to re-c0nnect the current fragmented forest along Kinabatangan. Anyhow, these area are those of the alienated, state land and riparian.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5927B19D-E19E-42E7-A2BE-3D5105093A67}" type="datetimeFigureOut">
              <a:rPr lang="en-SG" smtClean="0"/>
              <a:pPr/>
              <a:t>1/30/2013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927B19D-E19E-42E7-A2BE-3D5105093A67}" type="datetimeFigureOut">
              <a:rPr lang="en-SG" smtClean="0"/>
              <a:pPr/>
              <a:t>1/30/2013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927B19D-E19E-42E7-A2BE-3D5105093A67}" type="datetimeFigureOut">
              <a:rPr lang="en-SG" smtClean="0"/>
              <a:pPr/>
              <a:t>1/30/2013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105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EA93164-10A3-4064-B3E0-C599C311E76F}" type="slidenum">
              <a:rPr lang="en-US"/>
              <a:pPr>
                <a:defRPr/>
              </a:pPr>
              <a:t>‹#›</a:t>
            </a:fld>
            <a:endParaRPr lang="en-US"/>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5927B19D-E19E-42E7-A2BE-3D5105093A67}" type="datetimeFigureOut">
              <a:rPr lang="en-SG" smtClean="0"/>
              <a:pPr/>
              <a:t>1/30/2013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27B19D-E19E-42E7-A2BE-3D5105093A67}" type="datetimeFigureOut">
              <a:rPr lang="en-SG" smtClean="0"/>
              <a:pPr/>
              <a:t>1/30/2013</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5927B19D-E19E-42E7-A2BE-3D5105093A67}" type="datetimeFigureOut">
              <a:rPr lang="en-SG" smtClean="0"/>
              <a:pPr/>
              <a:t>1/30/2013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5927B19D-E19E-42E7-A2BE-3D5105093A67}" type="datetimeFigureOut">
              <a:rPr lang="en-SG" smtClean="0"/>
              <a:pPr/>
              <a:t>1/30/2013</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5927B19D-E19E-42E7-A2BE-3D5105093A67}" type="datetimeFigureOut">
              <a:rPr lang="en-SG" smtClean="0"/>
              <a:pPr/>
              <a:t>1/30/2013</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27B19D-E19E-42E7-A2BE-3D5105093A67}" type="datetimeFigureOut">
              <a:rPr lang="en-SG" smtClean="0"/>
              <a:pPr/>
              <a:t>1/30/2013</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7B19D-E19E-42E7-A2BE-3D5105093A67}" type="datetimeFigureOut">
              <a:rPr lang="en-SG" smtClean="0"/>
              <a:pPr/>
              <a:t>1/30/2013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27B19D-E19E-42E7-A2BE-3D5105093A67}" type="datetimeFigureOut">
              <a:rPr lang="en-SG" smtClean="0"/>
              <a:pPr/>
              <a:t>1/30/2013</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C0F9DFB0-E9A5-4C1D-8827-AB7E359E11F4}" type="slidenum">
              <a:rPr lang="en-SG" smtClean="0"/>
              <a:pPr/>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27B19D-E19E-42E7-A2BE-3D5105093A67}" type="datetimeFigureOut">
              <a:rPr lang="en-SG" smtClean="0"/>
              <a:pPr/>
              <a:t>1/30/2013</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9DFB0-E9A5-4C1D-8827-AB7E359E11F4}"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hyperlink" Target="http://news.mongabay.com/2009/1021-hance_masidi.html"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mescot.org/eco_camp_activities.htm"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51.xml.rels><?xml version="1.0" encoding="UTF-8" standalone="yes"?>
<Relationships xmlns="http://schemas.openxmlformats.org/package/2006/relationships"><Relationship Id="rId2" Type="http://schemas.openxmlformats.org/officeDocument/2006/relationships/hyperlink" Target="http://www.mescot.org/village_homestay_home.ht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6.gi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mescot.org/index.htm" TargetMode="External"/><Relationship Id="rId2" Type="http://schemas.openxmlformats.org/officeDocument/2006/relationships/hyperlink" Target="http://wwf.org.my/about_wwf/what_we_do/forests_main/kinabatangan___corridor_of_lif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hyperlink" Target="http://www.rspo.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The Kinabatangan floodplain is an area of enormous importance for wildlife and and the local community."/>
          <p:cNvPicPr>
            <a:picLocks noChangeAspect="1" noChangeArrowheads="1"/>
          </p:cNvPicPr>
          <p:nvPr/>
        </p:nvPicPr>
        <p:blipFill>
          <a:blip r:embed="rId2" cstate="email"/>
          <a:srcRect/>
          <a:stretch>
            <a:fillRect/>
          </a:stretch>
        </p:blipFill>
        <p:spPr bwMode="auto">
          <a:xfrm>
            <a:off x="0" y="836711"/>
            <a:ext cx="9144000" cy="6031967"/>
          </a:xfrm>
          <a:prstGeom prst="rect">
            <a:avLst/>
          </a:prstGeom>
          <a:noFill/>
        </p:spPr>
      </p:pic>
      <p:pic>
        <p:nvPicPr>
          <p:cNvPr id="22532" name="Picture 4" descr="http://www.google.com/url?source=imgres&amp;ct=img&amp;q=http://www.nmmu.ac.za/photos/ace/FILFDBCB_WWF_Panda_Logo_(300dpi).jpg&amp;sa=X&amp;ei=OVyQTfvoEMKVccvllPcJ&amp;ved=0CAQQ8wc&amp;usg=AFQjCNGN7LIVLfA4LWJR15eP4Wc6evHC5A"/>
          <p:cNvPicPr>
            <a:picLocks noChangeAspect="1" noChangeArrowheads="1"/>
          </p:cNvPicPr>
          <p:nvPr/>
        </p:nvPicPr>
        <p:blipFill>
          <a:blip r:embed="rId3" cstate="email"/>
          <a:srcRect/>
          <a:stretch>
            <a:fillRect/>
          </a:stretch>
        </p:blipFill>
        <p:spPr bwMode="auto">
          <a:xfrm>
            <a:off x="0" y="0"/>
            <a:ext cx="1187624" cy="1223770"/>
          </a:xfrm>
          <a:prstGeom prst="rect">
            <a:avLst/>
          </a:prstGeom>
          <a:noFill/>
        </p:spPr>
      </p:pic>
      <p:sp>
        <p:nvSpPr>
          <p:cNvPr id="2" name="Title 1"/>
          <p:cNvSpPr>
            <a:spLocks noGrp="1"/>
          </p:cNvSpPr>
          <p:nvPr>
            <p:ph type="title"/>
          </p:nvPr>
        </p:nvSpPr>
        <p:spPr>
          <a:xfrm>
            <a:off x="395536" y="404664"/>
            <a:ext cx="9144000" cy="1143000"/>
          </a:xfrm>
        </p:spPr>
        <p:txBody>
          <a:bodyPr>
            <a:normAutofit fontScale="90000"/>
          </a:bodyPr>
          <a:lstStyle/>
          <a:p>
            <a:r>
              <a:rPr lang="en-SG" b="1" dirty="0"/>
              <a:t>Kinabatangan - Corridor of </a:t>
            </a:r>
            <a:r>
              <a:rPr lang="en-SG" b="1" dirty="0" smtClean="0"/>
              <a:t>Life</a:t>
            </a:r>
            <a:br>
              <a:rPr lang="en-SG" b="1" dirty="0" smtClean="0"/>
            </a:br>
            <a:r>
              <a:rPr lang="en-SG" b="1" dirty="0" smtClean="0"/>
              <a:t>Forest Restoration Project</a:t>
            </a:r>
            <a:r>
              <a:rPr lang="en-SG" dirty="0"/>
              <a:t/>
            </a:r>
            <a:br>
              <a:rPr lang="en-SG" dirty="0"/>
            </a:br>
            <a:endParaRPr lang="en-S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7" descr="proper map 2nd output"/>
          <p:cNvPicPr>
            <a:picLocks noGrp="1" noChangeAspect="1" noChangeArrowheads="1"/>
          </p:cNvPicPr>
          <p:nvPr>
            <p:ph/>
          </p:nvPr>
        </p:nvPicPr>
        <p:blipFill>
          <a:blip r:embed="rId3" cstate="email"/>
          <a:srcRect/>
          <a:stretch>
            <a:fillRect/>
          </a:stretch>
        </p:blipFill>
        <p:spPr>
          <a:xfrm>
            <a:off x="0" y="-92075"/>
            <a:ext cx="9601200" cy="6794500"/>
          </a:xfrm>
          <a:noFill/>
        </p:spPr>
      </p:pic>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SC02411.JPG"/>
          <p:cNvPicPr>
            <a:picLocks noChangeAspect="1"/>
          </p:cNvPicPr>
          <p:nvPr/>
        </p:nvPicPr>
        <p:blipFill>
          <a:blip r:embed="rId2" cstate="email"/>
          <a:stretch>
            <a:fillRect/>
          </a:stretch>
        </p:blipFill>
        <p:spPr>
          <a:xfrm>
            <a:off x="0" y="0"/>
            <a:ext cx="9144000" cy="6858000"/>
          </a:xfrm>
          <a:prstGeom prst="rect">
            <a:avLst/>
          </a:prstGeom>
        </p:spPr>
      </p:pic>
      <p:sp>
        <p:nvSpPr>
          <p:cNvPr id="7" name="TextBox 6"/>
          <p:cNvSpPr txBox="1"/>
          <p:nvPr/>
        </p:nvSpPr>
        <p:spPr>
          <a:xfrm>
            <a:off x="323528" y="260648"/>
            <a:ext cx="8820472" cy="1815882"/>
          </a:xfrm>
          <a:prstGeom prst="rect">
            <a:avLst/>
          </a:prstGeom>
          <a:noFill/>
        </p:spPr>
        <p:txBody>
          <a:bodyPr wrap="square" rtlCol="0">
            <a:spAutoFit/>
          </a:bodyPr>
          <a:lstStyle/>
          <a:p>
            <a:r>
              <a:rPr lang="en-US" sz="2400" b="1" dirty="0" smtClean="0">
                <a:latin typeface="+mj-lt"/>
                <a:ea typeface="+mj-ea"/>
                <a:cs typeface="+mj-cs"/>
              </a:rPr>
              <a:t>Palm oil should not be planted right up to the banks of rivers such as the Kinabatangan.</a:t>
            </a:r>
          </a:p>
          <a:p>
            <a:r>
              <a:rPr lang="en-SG" sz="1600" dirty="0" smtClean="0">
                <a:hlinkClick r:id="rId3"/>
              </a:rPr>
              <a:t> http://news.mongabay.com/2009/1021-hance_masidi.html</a:t>
            </a:r>
            <a:endParaRPr lang="en-US" sz="1600" b="1" dirty="0" smtClean="0">
              <a:latin typeface="+mj-lt"/>
              <a:ea typeface="+mj-ea"/>
              <a:cs typeface="+mj-cs"/>
            </a:endParaRPr>
          </a:p>
          <a:p>
            <a:endParaRPr lang="en-US" sz="2400" b="1" dirty="0" smtClean="0">
              <a:latin typeface="+mj-lt"/>
              <a:ea typeface="+mj-ea"/>
              <a:cs typeface="+mj-cs"/>
            </a:endParaRPr>
          </a:p>
          <a:p>
            <a:endParaRPr lang="en-SG" sz="2400" b="1" dirty="0">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91.JPG"/>
          <p:cNvPicPr>
            <a:picLocks noGrp="1" noChangeAspect="1"/>
          </p:cNvPicPr>
          <p:nvPr>
            <p:ph idx="1"/>
          </p:nvPr>
        </p:nvPicPr>
        <p:blipFill>
          <a:blip r:embed="rId2" cstate="email"/>
          <a:stretch>
            <a:fillRect/>
          </a:stretch>
        </p:blipFill>
        <p:spPr>
          <a:xfrm>
            <a:off x="0" y="0"/>
            <a:ext cx="9324528" cy="6993396"/>
          </a:xfrm>
        </p:spPr>
      </p:pic>
      <p:sp>
        <p:nvSpPr>
          <p:cNvPr id="6" name="TextBox 5"/>
          <p:cNvSpPr txBox="1"/>
          <p:nvPr/>
        </p:nvSpPr>
        <p:spPr>
          <a:xfrm>
            <a:off x="72008" y="260648"/>
            <a:ext cx="8820472" cy="1200329"/>
          </a:xfrm>
          <a:prstGeom prst="rect">
            <a:avLst/>
          </a:prstGeom>
          <a:noFill/>
        </p:spPr>
        <p:txBody>
          <a:bodyPr wrap="square" rtlCol="0">
            <a:spAutoFit/>
          </a:bodyPr>
          <a:lstStyle/>
          <a:p>
            <a:r>
              <a:rPr lang="en-US" sz="2400" b="1" dirty="0" smtClean="0">
                <a:latin typeface="+mj-lt"/>
                <a:ea typeface="+mj-ea"/>
                <a:cs typeface="+mj-cs"/>
              </a:rPr>
              <a:t>It is important to re-establish forest in these riverside areas.</a:t>
            </a:r>
          </a:p>
          <a:p>
            <a:r>
              <a:rPr lang="en-US" sz="2400" b="1" dirty="0" smtClean="0">
                <a:latin typeface="+mj-lt"/>
                <a:ea typeface="+mj-ea"/>
                <a:cs typeface="+mj-cs"/>
              </a:rPr>
              <a:t>This will help to create important wildlife corridors through the huge tracts of palm oil plantations.</a:t>
            </a:r>
            <a:endParaRPr lang="en-SG" sz="1600" b="1" dirty="0">
              <a:latin typeface="+mj-lt"/>
              <a:ea typeface="+mj-ea"/>
              <a:cs typeface="+mj-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Autofit/>
          </a:bodyPr>
          <a:lstStyle/>
          <a:p>
            <a:r>
              <a:rPr lang="en-SG" b="1" dirty="0"/>
              <a:t>The Kinabatangan ‘Corridor of Life</a:t>
            </a:r>
            <a:r>
              <a:rPr lang="en-SG" b="1" dirty="0" smtClean="0"/>
              <a:t>’</a:t>
            </a:r>
            <a:br>
              <a:rPr lang="en-SG" b="1" dirty="0" smtClean="0"/>
            </a:br>
            <a:r>
              <a:rPr lang="en-SG" b="1" dirty="0" err="1" smtClean="0"/>
              <a:t>KCoL</a:t>
            </a:r>
            <a:endParaRPr lang="en-SG" b="1" dirty="0"/>
          </a:p>
        </p:txBody>
      </p:sp>
      <p:sp>
        <p:nvSpPr>
          <p:cNvPr id="3" name="Content Placeholder 2"/>
          <p:cNvSpPr>
            <a:spLocks noGrp="1"/>
          </p:cNvSpPr>
          <p:nvPr>
            <p:ph idx="1"/>
          </p:nvPr>
        </p:nvSpPr>
        <p:spPr/>
        <p:txBody>
          <a:bodyPr>
            <a:normAutofit fontScale="85000" lnSpcReduction="20000"/>
          </a:bodyPr>
          <a:lstStyle/>
          <a:p>
            <a:r>
              <a:rPr lang="en-SG" dirty="0"/>
              <a:t>A forest corridor along the Kinabatangan, connecting the coastal mangrove swamps with the upland forests, where people, wildlife, nature-based tourism and local forest industries thrive and support each other.</a:t>
            </a:r>
          </a:p>
          <a:p>
            <a:r>
              <a:rPr lang="en-SG" dirty="0"/>
              <a:t>A floodplain that supports a thriving and diverse economy that offers opportunity and choice to local people and businesses.</a:t>
            </a:r>
          </a:p>
          <a:p>
            <a:r>
              <a:rPr lang="en-SG" dirty="0"/>
              <a:t>Good environmental management of the natural capital on which all partners depends upon.</a:t>
            </a:r>
          </a:p>
          <a:p>
            <a:r>
              <a:rPr lang="en-SG" dirty="0"/>
              <a:t>A landscape in which agriculture, people and nature conservation is united by their common source of vitality – water.</a:t>
            </a:r>
          </a:p>
          <a:p>
            <a:endParaRPr lang="en-SG"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en-US" sz="4000" b="1" dirty="0"/>
              <a:t>Partners and Funders</a:t>
            </a:r>
            <a:endParaRPr lang="en-SG" sz="4000" b="1" dirty="0"/>
          </a:p>
        </p:txBody>
      </p:sp>
      <p:sp>
        <p:nvSpPr>
          <p:cNvPr id="3" name="Content Placeholder 2"/>
          <p:cNvSpPr>
            <a:spLocks noGrp="1"/>
          </p:cNvSpPr>
          <p:nvPr>
            <p:ph idx="1"/>
          </p:nvPr>
        </p:nvSpPr>
        <p:spPr>
          <a:xfrm>
            <a:off x="467544" y="980728"/>
            <a:ext cx="8229600" cy="4997152"/>
          </a:xfrm>
        </p:spPr>
        <p:txBody>
          <a:bodyPr>
            <a:normAutofit fontScale="70000" lnSpcReduction="20000"/>
          </a:bodyPr>
          <a:lstStyle/>
          <a:p>
            <a:pPr>
              <a:buNone/>
            </a:pPr>
            <a:r>
              <a:rPr lang="en-SG" b="1" dirty="0"/>
              <a:t>Partners</a:t>
            </a:r>
          </a:p>
          <a:p>
            <a:r>
              <a:rPr lang="en-SG" dirty="0"/>
              <a:t>This project works very closely with the Sabah state government agencies, oil palm companies, tourism operators </a:t>
            </a:r>
            <a:r>
              <a:rPr lang="en-SG" dirty="0">
                <a:solidFill>
                  <a:srgbClr val="FF0000"/>
                </a:solidFill>
              </a:rPr>
              <a:t>and the local </a:t>
            </a:r>
            <a:r>
              <a:rPr lang="en-SG" dirty="0" smtClean="0">
                <a:solidFill>
                  <a:srgbClr val="FF0000"/>
                </a:solidFill>
              </a:rPr>
              <a:t>community (eg KOPEL)</a:t>
            </a:r>
          </a:p>
          <a:p>
            <a:endParaRPr lang="en-SG" dirty="0"/>
          </a:p>
          <a:p>
            <a:pPr>
              <a:buNone/>
            </a:pPr>
            <a:r>
              <a:rPr lang="en-SG" b="1" dirty="0"/>
              <a:t>Funders</a:t>
            </a:r>
          </a:p>
          <a:p>
            <a:r>
              <a:rPr lang="en-SG" dirty="0"/>
              <a:t>The Kinabatangan - Corridor of Life Project is wholly funded by </a:t>
            </a:r>
            <a:r>
              <a:rPr lang="en-SG" dirty="0" smtClean="0"/>
              <a:t>WWF Netherlands</a:t>
            </a:r>
            <a:endParaRPr lang="en-SG" dirty="0"/>
          </a:p>
          <a:p>
            <a:r>
              <a:rPr lang="en-SG" dirty="0"/>
              <a:t>Replanting work and our nursery in </a:t>
            </a:r>
            <a:r>
              <a:rPr lang="en-SG" dirty="0" err="1"/>
              <a:t>Kampung</a:t>
            </a:r>
            <a:r>
              <a:rPr lang="en-SG" dirty="0"/>
              <a:t> </a:t>
            </a:r>
            <a:r>
              <a:rPr lang="en-SG" dirty="0" err="1"/>
              <a:t>Bilit</a:t>
            </a:r>
            <a:r>
              <a:rPr lang="en-SG" dirty="0"/>
              <a:t> is funded in part by AEON, </a:t>
            </a:r>
            <a:r>
              <a:rPr lang="en-SG" dirty="0" err="1"/>
              <a:t>Boh</a:t>
            </a:r>
            <a:r>
              <a:rPr lang="en-SG" dirty="0"/>
              <a:t> Tea and Nokia</a:t>
            </a:r>
          </a:p>
          <a:p>
            <a:r>
              <a:rPr lang="en-SG" dirty="0"/>
              <a:t>Replanting work in the </a:t>
            </a:r>
            <a:r>
              <a:rPr lang="en-SG" dirty="0" err="1"/>
              <a:t>Matarob</a:t>
            </a:r>
            <a:r>
              <a:rPr lang="en-SG" dirty="0"/>
              <a:t> area to </a:t>
            </a:r>
            <a:r>
              <a:rPr lang="en-SG" dirty="0" err="1"/>
              <a:t>Kampung</a:t>
            </a:r>
            <a:r>
              <a:rPr lang="en-SG" dirty="0"/>
              <a:t> </a:t>
            </a:r>
            <a:r>
              <a:rPr lang="en-SG" dirty="0" err="1"/>
              <a:t>Abai</a:t>
            </a:r>
            <a:r>
              <a:rPr lang="en-SG" dirty="0"/>
              <a:t> is funded in part by RICOH </a:t>
            </a:r>
            <a:r>
              <a:rPr lang="en-SG" dirty="0" smtClean="0"/>
              <a:t>Japan</a:t>
            </a:r>
          </a:p>
          <a:p>
            <a:endParaRPr lang="en-SG" dirty="0" smtClean="0"/>
          </a:p>
          <a:p>
            <a:pPr>
              <a:buNone/>
            </a:pPr>
            <a:r>
              <a:rPr lang="en-SG" dirty="0" smtClean="0"/>
              <a:t>	</a:t>
            </a:r>
            <a:r>
              <a:rPr lang="en-SG" b="1" dirty="0" smtClean="0"/>
              <a:t>While it is not possible to reforest the whole area, the project aims to identify crucial areas and carry out replanting work to maximise the impact.</a:t>
            </a:r>
          </a:p>
          <a:p>
            <a:endParaRPr lang="en-SG"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SG" b="1" dirty="0" smtClean="0"/>
              <a:t>KOPEL QUICK FACTS </a:t>
            </a:r>
            <a:r>
              <a:rPr lang="en-SG" dirty="0" smtClean="0"/>
              <a:t>•</a:t>
            </a:r>
            <a:endParaRPr lang="en-SG" dirty="0"/>
          </a:p>
        </p:txBody>
      </p:sp>
      <p:sp>
        <p:nvSpPr>
          <p:cNvPr id="3" name="Content Placeholder 2"/>
          <p:cNvSpPr>
            <a:spLocks noGrp="1"/>
          </p:cNvSpPr>
          <p:nvPr>
            <p:ph idx="1"/>
          </p:nvPr>
        </p:nvSpPr>
        <p:spPr>
          <a:xfrm>
            <a:off x="457200" y="980728"/>
            <a:ext cx="8229600" cy="5877272"/>
          </a:xfrm>
        </p:spPr>
        <p:txBody>
          <a:bodyPr>
            <a:normAutofit fontScale="55000" lnSpcReduction="20000"/>
          </a:bodyPr>
          <a:lstStyle/>
          <a:p>
            <a:pPr>
              <a:buNone/>
            </a:pPr>
            <a:r>
              <a:rPr lang="en-SG" b="1" dirty="0"/>
              <a:t>KOPEL Ltd. is the Community Ecotourism Co-operative of the </a:t>
            </a:r>
            <a:r>
              <a:rPr lang="en-SG" b="1" dirty="0" err="1"/>
              <a:t>Batu</a:t>
            </a:r>
            <a:r>
              <a:rPr lang="en-SG" b="1" dirty="0"/>
              <a:t> </a:t>
            </a:r>
            <a:r>
              <a:rPr lang="en-SG" b="1" dirty="0" err="1"/>
              <a:t>Puteh</a:t>
            </a:r>
            <a:r>
              <a:rPr lang="en-SG" b="1" dirty="0"/>
              <a:t> Community</a:t>
            </a:r>
            <a:r>
              <a:rPr lang="en-SG" b="1" dirty="0" smtClean="0"/>
              <a:t>.</a:t>
            </a:r>
          </a:p>
          <a:p>
            <a:pPr>
              <a:buNone/>
            </a:pPr>
            <a:endParaRPr lang="en-SG" b="1" dirty="0" smtClean="0"/>
          </a:p>
          <a:p>
            <a:pPr>
              <a:buNone/>
            </a:pPr>
            <a:r>
              <a:rPr lang="en-SG" dirty="0" smtClean="0"/>
              <a:t>•</a:t>
            </a:r>
            <a:r>
              <a:rPr lang="en-SG" dirty="0"/>
              <a:t>KOPEL is an acronym for KOPERASI PELANCONGAN means “</a:t>
            </a:r>
            <a:r>
              <a:rPr lang="en-SG" dirty="0" err="1"/>
              <a:t>EcoTourism</a:t>
            </a:r>
            <a:r>
              <a:rPr lang="en-SG" dirty="0"/>
              <a:t> Co-operative</a:t>
            </a:r>
            <a:r>
              <a:rPr lang="en-SG" dirty="0" smtClean="0"/>
              <a:t>”</a:t>
            </a:r>
          </a:p>
          <a:p>
            <a:pPr>
              <a:buNone/>
            </a:pPr>
            <a:endParaRPr lang="en-SG" dirty="0" smtClean="0"/>
          </a:p>
          <a:p>
            <a:pPr>
              <a:buNone/>
            </a:pPr>
            <a:r>
              <a:rPr lang="en-SG" dirty="0" smtClean="0"/>
              <a:t>•KOPEL </a:t>
            </a:r>
            <a:r>
              <a:rPr lang="en-SG" dirty="0"/>
              <a:t>was registered in July </a:t>
            </a:r>
            <a:r>
              <a:rPr lang="en-SG" dirty="0" smtClean="0"/>
              <a:t>2003 (the original group was called MESCOT)</a:t>
            </a:r>
          </a:p>
          <a:p>
            <a:pPr>
              <a:buNone/>
            </a:pPr>
            <a:endParaRPr lang="en-SG" dirty="0" smtClean="0"/>
          </a:p>
          <a:p>
            <a:pPr>
              <a:buNone/>
            </a:pPr>
            <a:r>
              <a:rPr lang="en-SG" b="1" dirty="0" smtClean="0"/>
              <a:t>AIM: to use eco-tourism to generate a source of local income as an alternative to the increasingly unsustainable use of the forest resources.  It was hoped that revenues earned from ecotourism would help villagers to appreciate the value of the natural wealth and beauty of the region and encourage them to protect their environment.</a:t>
            </a:r>
          </a:p>
          <a:p>
            <a:pPr>
              <a:buNone/>
            </a:pPr>
            <a:endParaRPr lang="en-SG" b="1" dirty="0" smtClean="0"/>
          </a:p>
          <a:p>
            <a:pPr>
              <a:buNone/>
            </a:pPr>
            <a:r>
              <a:rPr lang="en-SG" dirty="0" smtClean="0"/>
              <a:t>KOPEL ‘s objectives :-</a:t>
            </a:r>
          </a:p>
          <a:p>
            <a:pPr lvl="1"/>
            <a:r>
              <a:rPr lang="en-SG" dirty="0" smtClean="0"/>
              <a:t>the conservation of forests and biodiversity</a:t>
            </a:r>
          </a:p>
          <a:p>
            <a:pPr lvl="1"/>
            <a:r>
              <a:rPr lang="en-SG" dirty="0" smtClean="0"/>
              <a:t>supporting sustainable alternative livelihoods for local people, </a:t>
            </a:r>
          </a:p>
          <a:p>
            <a:pPr lvl="1"/>
            <a:r>
              <a:rPr lang="en-SG" dirty="0" smtClean="0"/>
              <a:t>supporting the skills development and training needs of the local community </a:t>
            </a:r>
            <a:br>
              <a:rPr lang="en-SG" dirty="0" smtClean="0"/>
            </a:br>
            <a:endParaRPr lang="en-SG" dirty="0" smtClean="0"/>
          </a:p>
          <a:p>
            <a:pPr>
              <a:buNone/>
            </a:pPr>
            <a:endParaRPr lang="en-SG" b="1" dirty="0" smtClean="0"/>
          </a:p>
          <a:p>
            <a:pPr>
              <a:buNone/>
            </a:pPr>
            <a:r>
              <a:rPr lang="en-SG" dirty="0" smtClean="0"/>
              <a:t>•</a:t>
            </a:r>
            <a:r>
              <a:rPr lang="en-SG" dirty="0" err="1" smtClean="0">
                <a:solidFill>
                  <a:srgbClr val="FF0000"/>
                </a:solidFill>
              </a:rPr>
              <a:t>KOPELs</a:t>
            </a:r>
            <a:r>
              <a:rPr lang="en-SG" dirty="0" smtClean="0">
                <a:solidFill>
                  <a:srgbClr val="FF0000"/>
                </a:solidFill>
              </a:rPr>
              <a:t> Headquarters is located in the village of </a:t>
            </a:r>
            <a:r>
              <a:rPr lang="en-SG" dirty="0" err="1" smtClean="0">
                <a:solidFill>
                  <a:srgbClr val="FF0000"/>
                </a:solidFill>
              </a:rPr>
              <a:t>Batu</a:t>
            </a:r>
            <a:r>
              <a:rPr lang="en-SG" dirty="0" smtClean="0">
                <a:solidFill>
                  <a:srgbClr val="FF0000"/>
                </a:solidFill>
              </a:rPr>
              <a:t> </a:t>
            </a:r>
            <a:r>
              <a:rPr lang="en-SG" dirty="0" err="1" smtClean="0">
                <a:solidFill>
                  <a:srgbClr val="FF0000"/>
                </a:solidFill>
              </a:rPr>
              <a:t>Puteh</a:t>
            </a:r>
            <a:r>
              <a:rPr lang="en-SG" dirty="0" smtClean="0">
                <a:solidFill>
                  <a:srgbClr val="FF0000"/>
                </a:solidFill>
              </a:rPr>
              <a:t>, Lower </a:t>
            </a:r>
            <a:r>
              <a:rPr lang="en-SG" dirty="0" err="1" smtClean="0">
                <a:solidFill>
                  <a:srgbClr val="FF0000"/>
                </a:solidFill>
              </a:rPr>
              <a:t>Kinabatangan</a:t>
            </a:r>
            <a:r>
              <a:rPr lang="en-SG" dirty="0" smtClean="0">
                <a:solidFill>
                  <a:srgbClr val="FF0000"/>
                </a:solidFill>
              </a:rPr>
              <a:t>, Eastern </a:t>
            </a:r>
            <a:r>
              <a:rPr lang="en-SG" dirty="0" err="1" smtClean="0">
                <a:solidFill>
                  <a:srgbClr val="FF0000"/>
                </a:solidFill>
              </a:rPr>
              <a:t>Sabah</a:t>
            </a:r>
            <a:r>
              <a:rPr lang="en-SG" dirty="0" smtClean="0">
                <a:solidFill>
                  <a:srgbClr val="FF0000"/>
                </a:solidFill>
              </a:rPr>
              <a:t>, Malaysian Borneo.</a:t>
            </a:r>
          </a:p>
          <a:p>
            <a:pPr>
              <a:buNone/>
            </a:pPr>
            <a:endParaRPr lang="en-SG" dirty="0" smtClean="0"/>
          </a:p>
          <a:p>
            <a:pPr>
              <a:buNone/>
            </a:pPr>
            <a:r>
              <a:rPr lang="en-SG" dirty="0" smtClean="0"/>
              <a:t>•KOPEL has 209 members from four neighbouring villages.</a:t>
            </a:r>
            <a:endParaRPr lang="en-SG" b="1" dirty="0" smtClean="0"/>
          </a:p>
          <a:p>
            <a:pPr>
              <a:buNone/>
            </a:pPr>
            <a:endParaRPr lang="en-SG" dirty="0" smtClean="0"/>
          </a:p>
          <a:p>
            <a:pPr>
              <a:buNone/>
            </a:pPr>
            <a:endParaRPr lang="en-SG" dirty="0" smtClean="0"/>
          </a:p>
          <a:p>
            <a:pPr>
              <a:buNone/>
            </a:pPr>
            <a:endParaRPr lang="en-SG" dirty="0"/>
          </a:p>
        </p:txBody>
      </p:sp>
      <p:pic>
        <p:nvPicPr>
          <p:cNvPr id="70658" name="Picture 2" descr="http://www.mescot.org/index_htm_files/22.png"/>
          <p:cNvPicPr>
            <a:picLocks noChangeAspect="1" noChangeArrowheads="1"/>
          </p:cNvPicPr>
          <p:nvPr/>
        </p:nvPicPr>
        <p:blipFill>
          <a:blip r:embed="rId2" cstate="email"/>
          <a:srcRect/>
          <a:stretch>
            <a:fillRect/>
          </a:stretch>
        </p:blipFill>
        <p:spPr bwMode="auto">
          <a:xfrm>
            <a:off x="8172400" y="0"/>
            <a:ext cx="800100" cy="1133476"/>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435.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432.JPG"/>
          <p:cNvPicPr>
            <a:picLocks noGrp="1" noChangeAspect="1"/>
          </p:cNvPicPr>
          <p:nvPr>
            <p:ph idx="1"/>
          </p:nvPr>
        </p:nvPicPr>
        <p:blipFill>
          <a:blip r:embed="rId2" cstate="email"/>
          <a:stretch>
            <a:fillRect/>
          </a:stretch>
        </p:blipFill>
        <p:spPr>
          <a:xfrm>
            <a:off x="0" y="0"/>
            <a:ext cx="9144000" cy="6858000"/>
          </a:xfrm>
        </p:spPr>
      </p:pic>
      <p:sp>
        <p:nvSpPr>
          <p:cNvPr id="5" name="TextBox 4"/>
          <p:cNvSpPr txBox="1"/>
          <p:nvPr/>
        </p:nvSpPr>
        <p:spPr>
          <a:xfrm>
            <a:off x="683568" y="6211669"/>
            <a:ext cx="7992888" cy="646331"/>
          </a:xfrm>
          <a:prstGeom prst="rect">
            <a:avLst/>
          </a:prstGeom>
          <a:noFill/>
        </p:spPr>
        <p:txBody>
          <a:bodyPr wrap="square" rtlCol="0">
            <a:spAutoFit/>
          </a:bodyPr>
          <a:lstStyle/>
          <a:p>
            <a:r>
              <a:rPr lang="en-US" sz="3600" dirty="0" smtClean="0">
                <a:solidFill>
                  <a:schemeClr val="bg1"/>
                </a:solidFill>
              </a:rPr>
              <a:t>Visitor Briefing by </a:t>
            </a:r>
            <a:r>
              <a:rPr lang="en-US" sz="3600" dirty="0" err="1" smtClean="0">
                <a:solidFill>
                  <a:schemeClr val="bg1"/>
                </a:solidFill>
              </a:rPr>
              <a:t>Kopel</a:t>
            </a:r>
            <a:r>
              <a:rPr lang="en-US" sz="3600" dirty="0" smtClean="0">
                <a:solidFill>
                  <a:schemeClr val="bg1"/>
                </a:solidFill>
              </a:rPr>
              <a:t> Representative</a:t>
            </a:r>
            <a:endParaRPr lang="en-SG" sz="3600"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b="1" dirty="0" smtClean="0"/>
              <a:t>FOREST RESTORATION</a:t>
            </a:r>
            <a:endParaRPr lang="en-SG" b="1" dirty="0"/>
          </a:p>
        </p:txBody>
      </p:sp>
      <p:sp>
        <p:nvSpPr>
          <p:cNvPr id="3" name="Content Placeholder 2"/>
          <p:cNvSpPr>
            <a:spLocks noGrp="1"/>
          </p:cNvSpPr>
          <p:nvPr>
            <p:ph idx="1"/>
          </p:nvPr>
        </p:nvSpPr>
        <p:spPr>
          <a:xfrm>
            <a:off x="467544" y="1052736"/>
            <a:ext cx="8291264" cy="5589240"/>
          </a:xfrm>
        </p:spPr>
        <p:txBody>
          <a:bodyPr>
            <a:normAutofit fontScale="77500" lnSpcReduction="20000"/>
          </a:bodyPr>
          <a:lstStyle/>
          <a:p>
            <a:r>
              <a:rPr lang="en-SG" dirty="0"/>
              <a:t>Tree planting is no easy task. All planting material is propagated in the </a:t>
            </a:r>
            <a:r>
              <a:rPr lang="en-SG" dirty="0" smtClean="0"/>
              <a:t>KOPEL </a:t>
            </a:r>
            <a:r>
              <a:rPr lang="en-SG" dirty="0"/>
              <a:t>Nursery from seed collected by the </a:t>
            </a:r>
            <a:r>
              <a:rPr lang="en-SG" dirty="0" smtClean="0"/>
              <a:t>KOPEL team </a:t>
            </a:r>
            <a:r>
              <a:rPr lang="en-SG" dirty="0"/>
              <a:t>in the surrounding rainforest. </a:t>
            </a:r>
            <a:endParaRPr lang="en-SG" dirty="0" smtClean="0"/>
          </a:p>
          <a:p>
            <a:endParaRPr lang="en-SG" dirty="0" smtClean="0"/>
          </a:p>
          <a:p>
            <a:r>
              <a:rPr lang="en-SG" dirty="0" smtClean="0"/>
              <a:t>Trees </a:t>
            </a:r>
            <a:r>
              <a:rPr lang="en-SG" dirty="0"/>
              <a:t>are nurtured in the nursery from 4-6 months before being transported in the forest sites for planting. </a:t>
            </a:r>
            <a:endParaRPr lang="en-SG" dirty="0" smtClean="0"/>
          </a:p>
          <a:p>
            <a:endParaRPr lang="en-SG" dirty="0" smtClean="0"/>
          </a:p>
          <a:p>
            <a:r>
              <a:rPr lang="en-SG" dirty="0" smtClean="0"/>
              <a:t>Site</a:t>
            </a:r>
            <a:r>
              <a:rPr lang="en-SG" dirty="0"/>
              <a:t> preparation includes de-</a:t>
            </a:r>
            <a:r>
              <a:rPr lang="en-SG" dirty="0" err="1"/>
              <a:t>vining</a:t>
            </a:r>
            <a:r>
              <a:rPr lang="en-SG" dirty="0"/>
              <a:t> and weeding the planting sites, sometimes up to three rounds before planting. </a:t>
            </a:r>
            <a:endParaRPr lang="en-SG" dirty="0" smtClean="0"/>
          </a:p>
          <a:p>
            <a:endParaRPr lang="en-SG" dirty="0" smtClean="0"/>
          </a:p>
          <a:p>
            <a:r>
              <a:rPr lang="en-SG" dirty="0" smtClean="0"/>
              <a:t>The </a:t>
            </a:r>
            <a:r>
              <a:rPr lang="en-SG" dirty="0"/>
              <a:t>young trees are hand-carried in special baskets up to 4km into the planting sites after which they are planted. </a:t>
            </a:r>
            <a:endParaRPr lang="en-SG" dirty="0" smtClean="0"/>
          </a:p>
          <a:p>
            <a:endParaRPr lang="en-SG" dirty="0" smtClean="0"/>
          </a:p>
          <a:p>
            <a:r>
              <a:rPr lang="en-SG" dirty="0" smtClean="0"/>
              <a:t>The </a:t>
            </a:r>
            <a:r>
              <a:rPr lang="en-SG" dirty="0"/>
              <a:t>trees are maintained monthly for the first 12 months after which maintenance is reduced to 3 monthly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en-US" b="1" dirty="0" smtClean="0"/>
              <a:t>Tree Nursery</a:t>
            </a:r>
            <a:endParaRPr lang="en-SG" b="1" dirty="0"/>
          </a:p>
        </p:txBody>
      </p:sp>
      <p:sp>
        <p:nvSpPr>
          <p:cNvPr id="3" name="Content Placeholder 2"/>
          <p:cNvSpPr>
            <a:spLocks noGrp="1"/>
          </p:cNvSpPr>
          <p:nvPr>
            <p:ph idx="1"/>
          </p:nvPr>
        </p:nvSpPr>
        <p:spPr>
          <a:xfrm>
            <a:off x="0" y="908720"/>
            <a:ext cx="9144000" cy="5949280"/>
          </a:xfrm>
        </p:spPr>
        <p:txBody>
          <a:bodyPr>
            <a:normAutofit fontScale="77500" lnSpcReduction="20000"/>
          </a:bodyPr>
          <a:lstStyle/>
          <a:p>
            <a:r>
              <a:rPr lang="en-SG" dirty="0"/>
              <a:t>The MESCOT Tree Nursery is </a:t>
            </a:r>
            <a:r>
              <a:rPr lang="en-SG" dirty="0" smtClean="0"/>
              <a:t>a </a:t>
            </a:r>
            <a:r>
              <a:rPr lang="en-SG" dirty="0"/>
              <a:t>significant component of the </a:t>
            </a:r>
            <a:r>
              <a:rPr lang="en-SG" dirty="0" smtClean="0"/>
              <a:t>forest restoration programme. Utilising </a:t>
            </a:r>
            <a:r>
              <a:rPr lang="en-SG" dirty="0"/>
              <a:t>local knowledge of the tree species and forest fruits, seed gathering takes place in the surrounding floodplain forest on a seasonal basis. </a:t>
            </a:r>
            <a:endParaRPr lang="en-SG" dirty="0" smtClean="0"/>
          </a:p>
          <a:p>
            <a:r>
              <a:rPr lang="en-SG" dirty="0" smtClean="0"/>
              <a:t>Some </a:t>
            </a:r>
            <a:r>
              <a:rPr lang="en-SG" dirty="0"/>
              <a:t>tree species fruit once a year during what is called fruit season between August and October. Other species fruit sporadically throughout the forest at different times. Some species fruit during the flood seasons December - February. This means that the seed collecting takes place throughout the year on an ongoing basis. What ever is in season, makes its way into the nursery to be processed (seed extraction) and germinated.  </a:t>
            </a:r>
            <a:endParaRPr lang="en-SG" dirty="0" smtClean="0"/>
          </a:p>
          <a:p>
            <a:r>
              <a:rPr lang="en-SG" dirty="0" smtClean="0"/>
              <a:t>Newly </a:t>
            </a:r>
            <a:r>
              <a:rPr lang="en-SG" dirty="0"/>
              <a:t>germinated seed is carefully moved into soil-filled planting bags. At times these tiny trees are only a few millimetres in size. The nursery work is a team and community effort. Sometimes the local school children help out, other times volunteer groups do much of the work. The core nursery team coordinate and carry-out the work, tending, moving and monitoring on an ongoing basis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google.com/url?source=imgres&amp;ct=img&amp;q=http://assets.wwfmalaysia.inga.bluegecko.net/downloads/kinabatangan_river_basin.jpg&amp;sa=X&amp;ei=yG2QTb_RA8G9cYK40Y0K&amp;ved=0CAQQ8wc&amp;usg=AFQjCNGKG-lskE6sTSuRZd60aHTlPKBaQw"/>
          <p:cNvPicPr>
            <a:picLocks noChangeAspect="1" noChangeArrowheads="1"/>
          </p:cNvPicPr>
          <p:nvPr/>
        </p:nvPicPr>
        <p:blipFill>
          <a:blip r:embed="rId2" cstate="email"/>
          <a:srcRect/>
          <a:stretch>
            <a:fillRect/>
          </a:stretch>
        </p:blipFill>
        <p:spPr bwMode="auto">
          <a:xfrm>
            <a:off x="0" y="188640"/>
            <a:ext cx="9144000" cy="619075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517232"/>
            <a:ext cx="9144000" cy="1143000"/>
          </a:xfrm>
        </p:spPr>
        <p:txBody>
          <a:bodyPr>
            <a:noAutofit/>
          </a:bodyPr>
          <a:lstStyle/>
          <a:p>
            <a:r>
              <a:rPr lang="en-SG" sz="2500" b="1" dirty="0"/>
              <a:t>The compact </a:t>
            </a:r>
            <a:r>
              <a:rPr lang="en-SG" sz="2500" b="1" dirty="0" smtClean="0"/>
              <a:t>KOPEL </a:t>
            </a:r>
            <a:r>
              <a:rPr lang="en-SG" sz="2500" b="1" dirty="0"/>
              <a:t>Nursery tucked in behind the </a:t>
            </a:r>
            <a:r>
              <a:rPr lang="en-SG" sz="2500" b="1" dirty="0" err="1"/>
              <a:t>Mengaris</a:t>
            </a:r>
            <a:r>
              <a:rPr lang="en-SG" sz="2500" b="1" dirty="0"/>
              <a:t> Village can hold about 30,000 trees when full</a:t>
            </a:r>
            <a:r>
              <a:rPr lang="en-SG" sz="2500" b="1" dirty="0" smtClean="0"/>
              <a:t>, </a:t>
            </a:r>
            <a:r>
              <a:rPr lang="en-SG" sz="2500" b="1" dirty="0"/>
              <a:t>this picture shows a mix of six rainforest tree species planted at the </a:t>
            </a:r>
            <a:r>
              <a:rPr lang="en-SG" sz="2500" b="1" dirty="0" err="1"/>
              <a:t>Kaboi</a:t>
            </a:r>
            <a:r>
              <a:rPr lang="en-SG" sz="2500" b="1" dirty="0"/>
              <a:t> Site</a:t>
            </a:r>
          </a:p>
        </p:txBody>
      </p:sp>
      <p:pic>
        <p:nvPicPr>
          <p:cNvPr id="60418" name="Picture 2" descr="http://www.mescot.org/index_htm_files/337.jpg"/>
          <p:cNvPicPr>
            <a:picLocks noChangeAspect="1" noChangeArrowheads="1"/>
          </p:cNvPicPr>
          <p:nvPr/>
        </p:nvPicPr>
        <p:blipFill>
          <a:blip r:embed="rId2" cstate="email"/>
          <a:srcRect/>
          <a:stretch>
            <a:fillRect/>
          </a:stretch>
        </p:blipFill>
        <p:spPr bwMode="auto">
          <a:xfrm>
            <a:off x="971600" y="188640"/>
            <a:ext cx="7056784" cy="5292588"/>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Replanting is labour intensive work. Team members transporting native young trees by boat to a replanting site."/>
          <p:cNvPicPr>
            <a:picLocks noChangeAspect="1" noChangeArrowheads="1"/>
          </p:cNvPicPr>
          <p:nvPr/>
        </p:nvPicPr>
        <p:blipFill>
          <a:blip r:embed="rId2" cstate="email"/>
          <a:srcRect/>
          <a:stretch>
            <a:fillRect/>
          </a:stretch>
        </p:blipFill>
        <p:spPr bwMode="auto">
          <a:xfrm>
            <a:off x="251520" y="476672"/>
            <a:ext cx="8527700" cy="566124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25144"/>
            <a:ext cx="9144000" cy="1642194"/>
          </a:xfrm>
        </p:spPr>
        <p:txBody>
          <a:bodyPr>
            <a:normAutofit fontScale="90000"/>
          </a:bodyPr>
          <a:lstStyle/>
          <a:p>
            <a:r>
              <a:rPr lang="en-SG" sz="2400" b="1" dirty="0"/>
              <a:t>De-</a:t>
            </a:r>
            <a:r>
              <a:rPr lang="en-SG" sz="2400" b="1" dirty="0" err="1"/>
              <a:t>vining</a:t>
            </a:r>
            <a:r>
              <a:rPr lang="en-SG" sz="2400" b="1" dirty="0"/>
              <a:t> and liberating the degraded forests from the explosion of vine species has resulted in widespread regeneration in areas where tree planting failed. These incredible results have far </a:t>
            </a:r>
            <a:r>
              <a:rPr lang="en-SG" sz="2400" b="1" dirty="0" err="1"/>
              <a:t>outstriped</a:t>
            </a:r>
            <a:r>
              <a:rPr lang="en-SG" sz="2400" b="1" dirty="0"/>
              <a:t> the tree planting efforts in total numbers and diversity of trees established, and is by far been the greatest help to the future regeneration of a climax rainforest. (KOPEL, 2009</a:t>
            </a:r>
          </a:p>
        </p:txBody>
      </p:sp>
      <p:pic>
        <p:nvPicPr>
          <p:cNvPr id="66562" name="Picture 2" descr="http://www.mescot.org/index_htm_files/347.jpg"/>
          <p:cNvPicPr>
            <a:picLocks noChangeAspect="1" noChangeArrowheads="1"/>
          </p:cNvPicPr>
          <p:nvPr/>
        </p:nvPicPr>
        <p:blipFill>
          <a:blip r:embed="rId2" cstate="email"/>
          <a:srcRect/>
          <a:stretch>
            <a:fillRect/>
          </a:stretch>
        </p:blipFill>
        <p:spPr bwMode="auto">
          <a:xfrm>
            <a:off x="0" y="2564904"/>
            <a:ext cx="9144000" cy="2011680"/>
          </a:xfrm>
          <a:prstGeom prst="rect">
            <a:avLst/>
          </a:prstGeom>
          <a:noFill/>
        </p:spPr>
      </p:pic>
      <p:sp>
        <p:nvSpPr>
          <p:cNvPr id="5" name="Rectangle 4"/>
          <p:cNvSpPr/>
          <p:nvPr/>
        </p:nvSpPr>
        <p:spPr>
          <a:xfrm>
            <a:off x="0" y="908720"/>
            <a:ext cx="9144000" cy="1569660"/>
          </a:xfrm>
          <a:prstGeom prst="rect">
            <a:avLst/>
          </a:prstGeom>
        </p:spPr>
        <p:txBody>
          <a:bodyPr wrap="square">
            <a:spAutoFit/>
          </a:bodyPr>
          <a:lstStyle/>
          <a:p>
            <a:r>
              <a:rPr lang="en-SG" sz="2400" b="1" dirty="0" smtClean="0"/>
              <a:t>KOPEL </a:t>
            </a:r>
            <a:r>
              <a:rPr lang="en-SG" sz="2400" b="1" dirty="0"/>
              <a:t>Initiative Forest Restoration team working at clearing vines and weeds that have smothered the degraded </a:t>
            </a:r>
            <a:r>
              <a:rPr lang="en-SG" sz="2400" b="1" dirty="0" err="1"/>
              <a:t>Kaboi</a:t>
            </a:r>
            <a:r>
              <a:rPr lang="en-SG" sz="2400" b="1" dirty="0"/>
              <a:t> Stumping Site these vines are removed to allow natural seed penetration and liberate tree regeneration on this site</a:t>
            </a:r>
          </a:p>
        </p:txBody>
      </p:sp>
      <p:sp>
        <p:nvSpPr>
          <p:cNvPr id="6" name="Title 1"/>
          <p:cNvSpPr txBox="1">
            <a:spLocks/>
          </p:cNvSpPr>
          <p:nvPr/>
        </p:nvSpPr>
        <p:spPr>
          <a:xfrm>
            <a:off x="395536" y="0"/>
            <a:ext cx="8496944"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De-</a:t>
            </a:r>
            <a:r>
              <a:rPr kumimoji="0" lang="en-US" sz="4400" b="1" i="0" u="none" strike="noStrike" kern="1200" cap="none" spc="0" normalizeH="0" baseline="0" noProof="0" dirty="0" err="1" smtClean="0">
                <a:ln>
                  <a:noFill/>
                </a:ln>
                <a:solidFill>
                  <a:schemeClr val="tx1"/>
                </a:solidFill>
                <a:effectLst/>
                <a:uLnTx/>
                <a:uFillTx/>
                <a:latin typeface="+mj-lt"/>
                <a:ea typeface="+mj-ea"/>
                <a:cs typeface="+mj-cs"/>
              </a:rPr>
              <a:t>Vining</a:t>
            </a:r>
            <a:endParaRPr kumimoji="0" lang="en-SG" sz="4400" b="1"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a:t>
            </a:r>
            <a:r>
              <a:rPr lang="en-US" b="1" dirty="0" err="1"/>
              <a:t>V</a:t>
            </a:r>
            <a:r>
              <a:rPr lang="en-US" b="1" dirty="0" err="1" smtClean="0"/>
              <a:t>ining</a:t>
            </a:r>
            <a:endParaRPr lang="en-SG" b="1" dirty="0"/>
          </a:p>
        </p:txBody>
      </p:sp>
      <p:sp>
        <p:nvSpPr>
          <p:cNvPr id="3" name="Content Placeholder 2"/>
          <p:cNvSpPr>
            <a:spLocks noGrp="1"/>
          </p:cNvSpPr>
          <p:nvPr>
            <p:ph idx="1"/>
          </p:nvPr>
        </p:nvSpPr>
        <p:spPr>
          <a:xfrm>
            <a:off x="457200" y="1412776"/>
            <a:ext cx="8229600" cy="5184576"/>
          </a:xfrm>
        </p:spPr>
        <p:txBody>
          <a:bodyPr>
            <a:normAutofit fontScale="77500" lnSpcReduction="20000"/>
          </a:bodyPr>
          <a:lstStyle/>
          <a:p>
            <a:r>
              <a:rPr lang="en-SG" dirty="0"/>
              <a:t>When </a:t>
            </a:r>
            <a:r>
              <a:rPr lang="en-SG" dirty="0" smtClean="0"/>
              <a:t>KOPEL </a:t>
            </a:r>
            <a:r>
              <a:rPr lang="en-SG" dirty="0"/>
              <a:t>started its restoration efforts, the experts advised that 1m wide rows should be cut into the vine thicket on which trees were to be planted. It took only 3 months and the planting lines were no longer distinguishable - they had literally vanished - and the planted trees were smothered by a ferocious entanglement of thorny vines, climbing grasses and climbing bamboos. </a:t>
            </a:r>
            <a:endParaRPr lang="en-SG" dirty="0" smtClean="0"/>
          </a:p>
          <a:p>
            <a:endParaRPr lang="en-SG" dirty="0" smtClean="0"/>
          </a:p>
          <a:p>
            <a:r>
              <a:rPr lang="en-SG" dirty="0" smtClean="0"/>
              <a:t>To </a:t>
            </a:r>
            <a:r>
              <a:rPr lang="en-SG" dirty="0"/>
              <a:t>counter this, </a:t>
            </a:r>
            <a:r>
              <a:rPr lang="en-SG" dirty="0" smtClean="0"/>
              <a:t>KOPEL </a:t>
            </a:r>
            <a:r>
              <a:rPr lang="en-SG" dirty="0"/>
              <a:t>pioneered an blanket liberation treatment of de-</a:t>
            </a:r>
            <a:r>
              <a:rPr lang="en-SG" dirty="0" err="1"/>
              <a:t>vining</a:t>
            </a:r>
            <a:r>
              <a:rPr lang="en-SG" dirty="0"/>
              <a:t>. The results were astounding, natural tree seed could finally penetrate the liberated land, it could germinate and stand a chance of surviving its first infant years. Studies showed that natural regeneration in the newly liberated forest, exhibited more than 10 trees regenerating naturally for every 1 tree </a:t>
            </a:r>
            <a:r>
              <a:rPr lang="en-SG" dirty="0" smtClean="0"/>
              <a:t>KOPEL planted</a:t>
            </a:r>
            <a:r>
              <a:rPr lang="en-SG" dirty="0"/>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Tree Planting</a:t>
            </a:r>
            <a:endParaRPr lang="en-SG" b="1" dirty="0"/>
          </a:p>
        </p:txBody>
      </p:sp>
      <p:sp>
        <p:nvSpPr>
          <p:cNvPr id="3" name="Content Placeholder 2"/>
          <p:cNvSpPr>
            <a:spLocks noGrp="1"/>
          </p:cNvSpPr>
          <p:nvPr>
            <p:ph idx="1"/>
          </p:nvPr>
        </p:nvSpPr>
        <p:spPr/>
        <p:txBody>
          <a:bodyPr>
            <a:normAutofit fontScale="70000" lnSpcReduction="20000"/>
          </a:bodyPr>
          <a:lstStyle/>
          <a:p>
            <a:r>
              <a:rPr lang="en-SG" dirty="0"/>
              <a:t>The </a:t>
            </a:r>
            <a:r>
              <a:rPr lang="en-SG" dirty="0" smtClean="0"/>
              <a:t>KOPEL Initiative </a:t>
            </a:r>
            <a:r>
              <a:rPr lang="en-SG" dirty="0"/>
              <a:t>has planted more than 100,000 trees. The vast majority are fast growing pioneer species, such as </a:t>
            </a:r>
            <a:r>
              <a:rPr lang="en-SG" i="1" dirty="0" err="1"/>
              <a:t>Mytrogyna</a:t>
            </a:r>
            <a:r>
              <a:rPr lang="en-SG" dirty="0"/>
              <a:t> </a:t>
            </a:r>
            <a:r>
              <a:rPr lang="en-SG" i="1" dirty="0"/>
              <a:t>sp</a:t>
            </a:r>
            <a:r>
              <a:rPr lang="en-SG" dirty="0"/>
              <a:t>, and </a:t>
            </a:r>
            <a:r>
              <a:rPr lang="en-SG" i="1" dirty="0" err="1"/>
              <a:t>Nauclea</a:t>
            </a:r>
            <a:r>
              <a:rPr lang="en-SG" i="1" dirty="0"/>
              <a:t> </a:t>
            </a:r>
            <a:r>
              <a:rPr lang="en-SG" i="1" dirty="0" err="1"/>
              <a:t>spp</a:t>
            </a:r>
            <a:r>
              <a:rPr lang="en-SG" dirty="0"/>
              <a:t>, which also double with leaves, flowers and fruit that wildlife eat. The idea behind growing a fast growing species is to establish a new forest canopy and structure as soon as possible to shade out the weed vines. The important closed canopy structure supports the other seed-bearing birds and animals, which aids with the regeneration of a climax forest.   </a:t>
            </a:r>
            <a:endParaRPr lang="en-SG" dirty="0" smtClean="0"/>
          </a:p>
          <a:p>
            <a:r>
              <a:rPr lang="en-SG" dirty="0" smtClean="0"/>
              <a:t>Apart </a:t>
            </a:r>
            <a:r>
              <a:rPr lang="en-SG" dirty="0"/>
              <a:t>from the fast growing pioneer species, the initiative targets specific trees that provide fruit for special wildlife such as orang-utan and hornbills. Wild fruit-bearing rainforest trees planted that are favourites with the orang-utan include </a:t>
            </a:r>
            <a:r>
              <a:rPr lang="en-SG" i="1" dirty="0" err="1"/>
              <a:t>Dracontomelon</a:t>
            </a:r>
            <a:r>
              <a:rPr lang="en-SG" i="1" dirty="0"/>
              <a:t> sp, </a:t>
            </a:r>
            <a:r>
              <a:rPr lang="en-SG" i="1" dirty="0" err="1"/>
              <a:t>Artocarpus</a:t>
            </a:r>
            <a:r>
              <a:rPr lang="en-SG" dirty="0"/>
              <a:t> </a:t>
            </a:r>
            <a:r>
              <a:rPr lang="en-SG" i="1" dirty="0"/>
              <a:t>sp, </a:t>
            </a:r>
            <a:r>
              <a:rPr lang="en-SG" i="1" dirty="0" err="1"/>
              <a:t>Garcinia</a:t>
            </a:r>
            <a:r>
              <a:rPr lang="en-SG" i="1" dirty="0"/>
              <a:t> sp, </a:t>
            </a:r>
            <a:r>
              <a:rPr lang="en-SG" i="1" dirty="0" err="1"/>
              <a:t>Diospyros</a:t>
            </a:r>
            <a:r>
              <a:rPr lang="en-SG" i="1" dirty="0"/>
              <a:t> sp, </a:t>
            </a:r>
            <a:r>
              <a:rPr lang="en-SG" i="1" dirty="0" err="1"/>
              <a:t>Canarium</a:t>
            </a:r>
            <a:r>
              <a:rPr lang="en-SG" i="1" dirty="0"/>
              <a:t> sp, </a:t>
            </a:r>
            <a:r>
              <a:rPr lang="en-SG" dirty="0"/>
              <a:t>and </a:t>
            </a:r>
            <a:r>
              <a:rPr lang="en-SG" i="1" dirty="0" err="1"/>
              <a:t>Ficus</a:t>
            </a:r>
            <a:r>
              <a:rPr lang="en-SG" i="1" dirty="0"/>
              <a:t> sp. </a:t>
            </a:r>
            <a:r>
              <a:rPr lang="en-SG" dirty="0"/>
              <a:t>To date more than 23 species of trees have been </a:t>
            </a:r>
            <a:r>
              <a:rPr lang="en-SG" dirty="0" err="1"/>
              <a:t>trialed</a:t>
            </a:r>
            <a:r>
              <a:rPr lang="en-SG" dirty="0"/>
              <a:t> and are planted on a large scale within the forest habitat restoration efforts.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08104" y="1628800"/>
            <a:ext cx="3322712" cy="1143000"/>
          </a:xfrm>
        </p:spPr>
        <p:txBody>
          <a:bodyPr>
            <a:noAutofit/>
          </a:bodyPr>
          <a:lstStyle/>
          <a:p>
            <a:r>
              <a:rPr lang="en-SG" sz="2400" b="1" dirty="0" smtClean="0"/>
              <a:t>Village Nature </a:t>
            </a:r>
            <a:r>
              <a:rPr lang="en-SG" sz="2400" b="1" dirty="0"/>
              <a:t>Guide (</a:t>
            </a:r>
            <a:r>
              <a:rPr lang="en-SG" sz="2400" b="1" dirty="0" err="1"/>
              <a:t>Hasimah</a:t>
            </a:r>
            <a:r>
              <a:rPr lang="en-SG" sz="2400" b="1" dirty="0"/>
              <a:t>) tree planting with Japan University Student Group at the </a:t>
            </a:r>
            <a:r>
              <a:rPr lang="en-SG" sz="2400" b="1" dirty="0" err="1"/>
              <a:t>Kaboi</a:t>
            </a:r>
            <a:r>
              <a:rPr lang="en-SG" sz="2400" b="1" dirty="0"/>
              <a:t> Stumping Site Dec 2006</a:t>
            </a:r>
          </a:p>
        </p:txBody>
      </p:sp>
      <p:pic>
        <p:nvPicPr>
          <p:cNvPr id="65538" name="Picture 2" descr="http://www.mescot.org/index_htm_files/321.jpg"/>
          <p:cNvPicPr>
            <a:picLocks noChangeAspect="1" noChangeArrowheads="1"/>
          </p:cNvPicPr>
          <p:nvPr/>
        </p:nvPicPr>
        <p:blipFill>
          <a:blip r:embed="rId2" cstate="email"/>
          <a:srcRect/>
          <a:stretch>
            <a:fillRect/>
          </a:stretch>
        </p:blipFill>
        <p:spPr bwMode="auto">
          <a:xfrm>
            <a:off x="755576" y="548679"/>
            <a:ext cx="4392488" cy="5863971"/>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5517232"/>
            <a:ext cx="8229600" cy="1143000"/>
          </a:xfrm>
        </p:spPr>
        <p:txBody>
          <a:bodyPr>
            <a:normAutofit/>
          </a:bodyPr>
          <a:lstStyle/>
          <a:p>
            <a:r>
              <a:rPr lang="en-SG" sz="2400" b="1" dirty="0"/>
              <a:t>The planting mix of (local names) </a:t>
            </a:r>
            <a:r>
              <a:rPr lang="en-SG" sz="2400" b="1" dirty="0" err="1"/>
              <a:t>Binuang</a:t>
            </a:r>
            <a:r>
              <a:rPr lang="en-SG" sz="2400" b="1" dirty="0"/>
              <a:t>, </a:t>
            </a:r>
            <a:r>
              <a:rPr lang="en-SG" sz="2400" b="1" dirty="0" err="1"/>
              <a:t>Mangkapon</a:t>
            </a:r>
            <a:r>
              <a:rPr lang="en-SG" sz="2400" b="1" dirty="0"/>
              <a:t>, and </a:t>
            </a:r>
            <a:r>
              <a:rPr lang="en-SG" sz="2400" b="1" dirty="0" err="1"/>
              <a:t>Bongkol</a:t>
            </a:r>
            <a:r>
              <a:rPr lang="en-SG" sz="2400" b="1" dirty="0"/>
              <a:t> at 2m spacing at the </a:t>
            </a:r>
            <a:r>
              <a:rPr lang="en-SG" sz="2400" b="1" dirty="0" err="1"/>
              <a:t>Kaboi</a:t>
            </a:r>
            <a:r>
              <a:rPr lang="en-SG" sz="2400" b="1" dirty="0"/>
              <a:t> Site mid 2008</a:t>
            </a:r>
          </a:p>
        </p:txBody>
      </p:sp>
      <p:pic>
        <p:nvPicPr>
          <p:cNvPr id="50180" name="Picture 4" descr="http://www.mescot.org/index_htm_files/318.jpg"/>
          <p:cNvPicPr>
            <a:picLocks noChangeAspect="1" noChangeArrowheads="1"/>
          </p:cNvPicPr>
          <p:nvPr/>
        </p:nvPicPr>
        <p:blipFill>
          <a:blip r:embed="rId2" cstate="email"/>
          <a:srcRect/>
          <a:stretch>
            <a:fillRect/>
          </a:stretch>
        </p:blipFill>
        <p:spPr bwMode="auto">
          <a:xfrm>
            <a:off x="755576" y="260648"/>
            <a:ext cx="7200800" cy="54006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6136" y="548680"/>
            <a:ext cx="3045024" cy="2304256"/>
          </a:xfrm>
        </p:spPr>
        <p:txBody>
          <a:bodyPr>
            <a:normAutofit/>
          </a:bodyPr>
          <a:lstStyle/>
          <a:p>
            <a:r>
              <a:rPr lang="en-SG" sz="2400" b="1" dirty="0" smtClean="0"/>
              <a:t>KOPEL </a:t>
            </a:r>
            <a:r>
              <a:rPr lang="en-SG" sz="2400" b="1" dirty="0"/>
              <a:t>Coordinator (</a:t>
            </a:r>
            <a:r>
              <a:rPr lang="en-SG" sz="2400" b="1" dirty="0" err="1"/>
              <a:t>Rosli</a:t>
            </a:r>
            <a:r>
              <a:rPr lang="en-SG" sz="2400" b="1" dirty="0"/>
              <a:t> </a:t>
            </a:r>
            <a:r>
              <a:rPr lang="en-SG" sz="2400" b="1" dirty="0" err="1"/>
              <a:t>Jukrana</a:t>
            </a:r>
            <a:r>
              <a:rPr lang="en-SG" sz="2400" b="1" dirty="0"/>
              <a:t>) examining the 2001 year plantings of </a:t>
            </a:r>
            <a:r>
              <a:rPr lang="en-SG" sz="2400" b="1" dirty="0" err="1"/>
              <a:t>Nauclea</a:t>
            </a:r>
            <a:r>
              <a:rPr lang="en-SG" sz="2400" b="1" dirty="0"/>
              <a:t> spp - photo taken 2007</a:t>
            </a:r>
          </a:p>
        </p:txBody>
      </p:sp>
      <p:pic>
        <p:nvPicPr>
          <p:cNvPr id="64514" name="Picture 2" descr="http://www.mescot.org/index_htm_files/322.jpg"/>
          <p:cNvPicPr>
            <a:picLocks noChangeAspect="1" noChangeArrowheads="1"/>
          </p:cNvPicPr>
          <p:nvPr/>
        </p:nvPicPr>
        <p:blipFill>
          <a:blip r:embed="rId2" cstate="email"/>
          <a:srcRect/>
          <a:stretch>
            <a:fillRect/>
          </a:stretch>
        </p:blipFill>
        <p:spPr bwMode="auto">
          <a:xfrm>
            <a:off x="971600" y="260647"/>
            <a:ext cx="4680520" cy="6240693"/>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052736"/>
          </a:xfrm>
        </p:spPr>
        <p:txBody>
          <a:bodyPr/>
          <a:lstStyle/>
          <a:p>
            <a:r>
              <a:rPr lang="en-US" b="1" dirty="0" smtClean="0"/>
              <a:t>Eco-</a:t>
            </a:r>
            <a:r>
              <a:rPr lang="en-US" b="1" dirty="0" err="1" smtClean="0"/>
              <a:t>Fobissea</a:t>
            </a:r>
            <a:endParaRPr lang="en-SG" b="1" dirty="0"/>
          </a:p>
        </p:txBody>
      </p:sp>
      <p:sp>
        <p:nvSpPr>
          <p:cNvPr id="3" name="Content Placeholder 2"/>
          <p:cNvSpPr>
            <a:spLocks noGrp="1"/>
          </p:cNvSpPr>
          <p:nvPr>
            <p:ph idx="1"/>
          </p:nvPr>
        </p:nvSpPr>
        <p:spPr>
          <a:xfrm>
            <a:off x="467544" y="908720"/>
            <a:ext cx="8229600" cy="5256584"/>
          </a:xfrm>
        </p:spPr>
        <p:txBody>
          <a:bodyPr>
            <a:normAutofit fontScale="85000" lnSpcReduction="20000"/>
          </a:bodyPr>
          <a:lstStyle/>
          <a:p>
            <a:r>
              <a:rPr lang="en-US" dirty="0" smtClean="0"/>
              <a:t>KOPEL have a 30 hectare site, in one of the WWFs high priority areas, available for FOBISSEA schools to reforest.</a:t>
            </a:r>
          </a:p>
          <a:p>
            <a:r>
              <a:rPr lang="en-US" dirty="0" smtClean="0"/>
              <a:t>Schools can choose to be allocated a I hectare plot and then raise RM10 000 to pay for 9-10 000 trees to be planted here. The young trees will be local species, supplied, planted and maintained by villagers (KOPEL), who will also de-vine the area.</a:t>
            </a:r>
          </a:p>
          <a:p>
            <a:r>
              <a:rPr lang="en-US" dirty="0" smtClean="0"/>
              <a:t>Students and teachers are welcome to visit their site and help with some of the planting.</a:t>
            </a:r>
          </a:p>
          <a:p>
            <a:r>
              <a:rPr lang="en-US" dirty="0" smtClean="0"/>
              <a:t>There are numerous environmental education opportunities for the students to take advantage of, should they choose to visit the area.</a:t>
            </a:r>
          </a:p>
          <a:p>
            <a:r>
              <a:rPr lang="en-SG" dirty="0" smtClean="0">
                <a:hlinkClick r:id="rId2"/>
              </a:rPr>
              <a:t>http://www.mescot.org/eco_camp_activities.htm</a:t>
            </a:r>
            <a:endParaRPr lang="en-SG"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DSC02373.JPG"/>
          <p:cNvPicPr>
            <a:picLocks noGrp="1" noChangeAspect="1"/>
          </p:cNvPicPr>
          <p:nvPr>
            <p:ph idx="1"/>
          </p:nvPr>
        </p:nvPicPr>
        <p:blipFill>
          <a:blip r:embed="rId2" cstate="email"/>
          <a:stretch>
            <a:fillRect/>
          </a:stretch>
        </p:blipFill>
        <p:spPr>
          <a:xfrm>
            <a:off x="0" y="0"/>
            <a:ext cx="9144000" cy="6858000"/>
          </a:xfrm>
        </p:spPr>
      </p:pic>
      <p:sp>
        <p:nvSpPr>
          <p:cNvPr id="7" name="TextBox 6"/>
          <p:cNvSpPr txBox="1"/>
          <p:nvPr/>
        </p:nvSpPr>
        <p:spPr>
          <a:xfrm>
            <a:off x="6335688" y="260648"/>
            <a:ext cx="2808312" cy="1077218"/>
          </a:xfrm>
          <a:prstGeom prst="rect">
            <a:avLst/>
          </a:prstGeom>
          <a:noFill/>
        </p:spPr>
        <p:txBody>
          <a:bodyPr wrap="square" rtlCol="0">
            <a:spAutoFit/>
          </a:bodyPr>
          <a:lstStyle/>
          <a:p>
            <a:r>
              <a:rPr lang="en-US" sz="3200" b="1" dirty="0" smtClean="0"/>
              <a:t>ECO-FOBISSEA SITE</a:t>
            </a:r>
            <a:endParaRPr lang="en-SG" sz="32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Importance of this area (1)</a:t>
            </a:r>
            <a:endParaRPr lang="en-SG" b="1" dirty="0"/>
          </a:p>
        </p:txBody>
      </p:sp>
      <p:sp>
        <p:nvSpPr>
          <p:cNvPr id="3" name="Content Placeholder 2"/>
          <p:cNvSpPr>
            <a:spLocks noGrp="1"/>
          </p:cNvSpPr>
          <p:nvPr>
            <p:ph idx="1"/>
          </p:nvPr>
        </p:nvSpPr>
        <p:spPr/>
        <p:txBody>
          <a:bodyPr/>
          <a:lstStyle/>
          <a:p>
            <a:r>
              <a:rPr lang="en-SG" b="1" dirty="0"/>
              <a:t>Water and food source</a:t>
            </a:r>
            <a:r>
              <a:rPr lang="en-SG" dirty="0"/>
              <a:t/>
            </a:r>
            <a:br>
              <a:rPr lang="en-SG" dirty="0"/>
            </a:br>
            <a:r>
              <a:rPr lang="en-SG" dirty="0"/>
              <a:t>The Kinabatangan River is the longest river in Sabah. It flows for 560km through eastern Sabah to the Sulu Sea on the east coast. Its water catchment area captures 16,800 sq km, about 23% of the total land area of Sabah - a vital water and food source for its people and their livelihood as well as a sanctuary for its diverse flora and fauna.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74.JPG"/>
          <p:cNvPicPr>
            <a:picLocks noGrp="1" noChangeAspect="1"/>
          </p:cNvPicPr>
          <p:nvPr>
            <p:ph idx="1"/>
          </p:nvPr>
        </p:nvPicPr>
        <p:blipFill>
          <a:blip r:embed="rId2" cstate="email"/>
          <a:stretch>
            <a:fillRect/>
          </a:stretch>
        </p:blipFill>
        <p:spPr>
          <a:xfrm>
            <a:off x="0" y="0"/>
            <a:ext cx="9324528" cy="6993396"/>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021288"/>
            <a:ext cx="7992888" cy="634082"/>
          </a:xfrm>
        </p:spPr>
        <p:txBody>
          <a:bodyPr>
            <a:noAutofit/>
          </a:bodyPr>
          <a:lstStyle/>
          <a:p>
            <a:r>
              <a:rPr lang="en-SG" sz="2000" b="1" dirty="0"/>
              <a:t>The FOBISSEA group </a:t>
            </a:r>
            <a:r>
              <a:rPr lang="en-SG" sz="2000" b="1" dirty="0" smtClean="0"/>
              <a:t>with </a:t>
            </a:r>
            <a:r>
              <a:rPr lang="en-SG" sz="2000" b="1" dirty="0"/>
              <a:t>the </a:t>
            </a:r>
            <a:r>
              <a:rPr lang="en-SG" sz="2000" b="1" dirty="0" smtClean="0"/>
              <a:t>MESCOT </a:t>
            </a:r>
            <a:r>
              <a:rPr lang="en-SG" sz="2000" b="1" dirty="0"/>
              <a:t>team after planting their </a:t>
            </a:r>
            <a:r>
              <a:rPr lang="en-SG" sz="2000" b="1" dirty="0" smtClean="0"/>
              <a:t>trees: March 2011</a:t>
            </a:r>
            <a:endParaRPr lang="en-SG" sz="2000" b="1" dirty="0"/>
          </a:p>
        </p:txBody>
      </p:sp>
      <p:pic>
        <p:nvPicPr>
          <p:cNvPr id="29698" name="Picture 2" descr="http://api.ning.com/files/MBKZKiUlsB0xuNXEQIROVbhnfPw2eIvMZDd0LZ6hqQmtZ0bemA92rMnGjc0ipPkLLDDLCGrrNS3ONybm7O9uHSeCveri8v19/DSC00886.JPG"/>
          <p:cNvPicPr>
            <a:picLocks noChangeAspect="1" noChangeArrowheads="1"/>
          </p:cNvPicPr>
          <p:nvPr/>
        </p:nvPicPr>
        <p:blipFill>
          <a:blip r:embed="rId2" cstate="email"/>
          <a:srcRect/>
          <a:stretch>
            <a:fillRect/>
          </a:stretch>
        </p:blipFill>
        <p:spPr bwMode="auto">
          <a:xfrm>
            <a:off x="755576" y="332656"/>
            <a:ext cx="7315200" cy="54864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Eco-JIS\KCoL plaque Kinabatangan - JIs.jpg"/>
          <p:cNvPicPr>
            <a:picLocks noChangeAspect="1" noChangeArrowheads="1"/>
          </p:cNvPicPr>
          <p:nvPr/>
        </p:nvPicPr>
        <p:blipFill>
          <a:blip r:embed="rId2" cstate="email"/>
          <a:srcRect/>
          <a:stretch>
            <a:fillRect/>
          </a:stretch>
        </p:blipFill>
        <p:spPr bwMode="auto">
          <a:xfrm>
            <a:off x="0" y="142852"/>
            <a:ext cx="9143999" cy="646529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Ecosystems\Kinabatangan\photos 2012 kCoL\IMG_1311.jpg"/>
          <p:cNvPicPr>
            <a:picLocks noChangeAspect="1" noChangeArrowheads="1"/>
          </p:cNvPicPr>
          <p:nvPr/>
        </p:nvPicPr>
        <p:blipFill>
          <a:blip r:embed="rId2" cstate="email"/>
          <a:srcRect/>
          <a:stretch>
            <a:fillRect/>
          </a:stretch>
        </p:blipFill>
        <p:spPr bwMode="auto">
          <a:xfrm>
            <a:off x="4765574" y="0"/>
            <a:ext cx="4378427" cy="3643314"/>
          </a:xfrm>
          <a:prstGeom prst="rect">
            <a:avLst/>
          </a:prstGeom>
          <a:noFill/>
        </p:spPr>
      </p:pic>
      <p:pic>
        <p:nvPicPr>
          <p:cNvPr id="8" name="Picture 3"/>
          <p:cNvPicPr>
            <a:picLocks noChangeAspect="1" noChangeArrowheads="1"/>
          </p:cNvPicPr>
          <p:nvPr/>
        </p:nvPicPr>
        <p:blipFill>
          <a:blip r:embed="rId3" cstate="email"/>
          <a:srcRect/>
          <a:stretch>
            <a:fillRect/>
          </a:stretch>
        </p:blipFill>
        <p:spPr bwMode="auto">
          <a:xfrm>
            <a:off x="1366814" y="12715940"/>
            <a:ext cx="2750199" cy="3666932"/>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email"/>
          <a:srcRect/>
          <a:stretch>
            <a:fillRect/>
          </a:stretch>
        </p:blipFill>
        <p:spPr bwMode="auto">
          <a:xfrm>
            <a:off x="0" y="-1"/>
            <a:ext cx="4776106" cy="6858001"/>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cstate="email"/>
          <a:srcRect/>
          <a:stretch>
            <a:fillRect/>
          </a:stretch>
        </p:blipFill>
        <p:spPr bwMode="auto">
          <a:xfrm>
            <a:off x="-18645350" y="-10501410"/>
            <a:ext cx="4339859" cy="5786478"/>
          </a:xfrm>
          <a:prstGeom prst="rect">
            <a:avLst/>
          </a:prstGeom>
          <a:noFill/>
          <a:ln w="9525">
            <a:noFill/>
            <a:miter lim="800000"/>
            <a:headEnd/>
            <a:tailEnd/>
          </a:ln>
          <a:effectLst/>
        </p:spPr>
      </p:pic>
      <p:pic>
        <p:nvPicPr>
          <p:cNvPr id="11" name="Picture 2" descr="H:\My Pictures\Ocober 2012 iphone 060.jpg"/>
          <p:cNvPicPr>
            <a:picLocks noChangeAspect="1" noChangeArrowheads="1"/>
          </p:cNvPicPr>
          <p:nvPr/>
        </p:nvPicPr>
        <p:blipFill>
          <a:blip r:embed="rId6" cstate="email"/>
          <a:srcRect/>
          <a:stretch>
            <a:fillRect/>
          </a:stretch>
        </p:blipFill>
        <p:spPr bwMode="auto">
          <a:xfrm>
            <a:off x="4786314" y="3589735"/>
            <a:ext cx="4357686" cy="3268265"/>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SG" b="1" dirty="0" err="1"/>
              <a:t>Tungog</a:t>
            </a:r>
            <a:r>
              <a:rPr lang="en-SG" b="1" dirty="0"/>
              <a:t> Rainforest Eco Camp</a:t>
            </a:r>
            <a:endParaRPr lang="en-SG" dirty="0"/>
          </a:p>
        </p:txBody>
      </p:sp>
      <p:pic>
        <p:nvPicPr>
          <p:cNvPr id="48130" name="Picture 2" descr="http://www.mescot.org/index_htm_files/162.jpg"/>
          <p:cNvPicPr>
            <a:picLocks noChangeAspect="1" noChangeArrowheads="1"/>
          </p:cNvPicPr>
          <p:nvPr/>
        </p:nvPicPr>
        <p:blipFill>
          <a:blip r:embed="rId2" cstate="email"/>
          <a:srcRect/>
          <a:stretch>
            <a:fillRect/>
          </a:stretch>
        </p:blipFill>
        <p:spPr bwMode="auto">
          <a:xfrm>
            <a:off x="0" y="1052736"/>
            <a:ext cx="9144000" cy="2907792"/>
          </a:xfrm>
          <a:prstGeom prst="rect">
            <a:avLst/>
          </a:prstGeom>
          <a:noFill/>
        </p:spPr>
      </p:pic>
      <p:sp>
        <p:nvSpPr>
          <p:cNvPr id="11" name="TextBox 10"/>
          <p:cNvSpPr txBox="1"/>
          <p:nvPr/>
        </p:nvSpPr>
        <p:spPr>
          <a:xfrm>
            <a:off x="179512" y="4149080"/>
            <a:ext cx="8640960" cy="2585323"/>
          </a:xfrm>
          <a:prstGeom prst="rect">
            <a:avLst/>
          </a:prstGeom>
          <a:noFill/>
        </p:spPr>
        <p:txBody>
          <a:bodyPr wrap="square" rtlCol="0">
            <a:spAutoFit/>
          </a:bodyPr>
          <a:lstStyle/>
          <a:p>
            <a:pPr>
              <a:buFont typeface="Arial" pitchFamily="34" charset="0"/>
              <a:buChar char="•"/>
            </a:pPr>
            <a:r>
              <a:rPr lang="en-SG" dirty="0" smtClean="0"/>
              <a:t>The </a:t>
            </a:r>
            <a:r>
              <a:rPr lang="en-SG" dirty="0" err="1" smtClean="0"/>
              <a:t>Tungog</a:t>
            </a:r>
            <a:r>
              <a:rPr lang="en-SG" dirty="0" smtClean="0"/>
              <a:t> Rainforest Eco-Camp has </a:t>
            </a:r>
            <a:r>
              <a:rPr lang="en-SG" dirty="0"/>
              <a:t>numerous eco design features built in to ensure zero waste, zero chemicals, a zero energy spreadsheet and maximum water conservation. </a:t>
            </a:r>
            <a:endParaRPr lang="en-SG" dirty="0" smtClean="0"/>
          </a:p>
          <a:p>
            <a:pPr>
              <a:buFont typeface="Arial" pitchFamily="34" charset="0"/>
              <a:buChar char="•"/>
            </a:pPr>
            <a:r>
              <a:rPr lang="en-SG" dirty="0" smtClean="0"/>
              <a:t>Staying</a:t>
            </a:r>
            <a:r>
              <a:rPr lang="en-SG" dirty="0"/>
              <a:t> at the camp supports </a:t>
            </a:r>
            <a:r>
              <a:rPr lang="en-SG" dirty="0" smtClean="0"/>
              <a:t>the </a:t>
            </a:r>
            <a:r>
              <a:rPr lang="en-SG" dirty="0" err="1" smtClean="0"/>
              <a:t>KOPELForest</a:t>
            </a:r>
            <a:r>
              <a:rPr lang="en-SG" dirty="0" smtClean="0"/>
              <a:t> </a:t>
            </a:r>
            <a:r>
              <a:rPr lang="en-SG" dirty="0" err="1" smtClean="0"/>
              <a:t>Resortation</a:t>
            </a:r>
            <a:r>
              <a:rPr lang="en-SG" dirty="0" smtClean="0"/>
              <a:t> </a:t>
            </a:r>
            <a:r>
              <a:rPr lang="en-SG" dirty="0"/>
              <a:t> (</a:t>
            </a:r>
            <a:r>
              <a:rPr lang="en-SG" i="1" dirty="0" err="1"/>
              <a:t>Salvinia</a:t>
            </a:r>
            <a:r>
              <a:rPr lang="en-SG" dirty="0"/>
              <a:t>  removal) and </a:t>
            </a:r>
            <a:r>
              <a:rPr lang="en-SG" dirty="0" smtClean="0"/>
              <a:t> Lake restoration projects.</a:t>
            </a:r>
          </a:p>
          <a:p>
            <a:pPr>
              <a:buFont typeface="Arial" pitchFamily="34" charset="0"/>
              <a:buChar char="•"/>
            </a:pPr>
            <a:r>
              <a:rPr lang="en-SG" dirty="0" smtClean="0"/>
              <a:t>There </a:t>
            </a:r>
            <a:r>
              <a:rPr lang="en-SG" dirty="0"/>
              <a:t>are ten </a:t>
            </a:r>
            <a:r>
              <a:rPr lang="en-SG" dirty="0" smtClean="0"/>
              <a:t>live-in </a:t>
            </a:r>
            <a:r>
              <a:rPr lang="en-SG" dirty="0"/>
              <a:t>observation platforms called “camp-platforms” or “jungle-platforms” with limited accommodation for only </a:t>
            </a:r>
            <a:r>
              <a:rPr lang="en-SG" dirty="0" smtClean="0"/>
              <a:t> 20 eco visitors. </a:t>
            </a:r>
          </a:p>
          <a:p>
            <a:pPr>
              <a:buFont typeface="Arial" pitchFamily="34" charset="0"/>
              <a:buChar char="•"/>
            </a:pPr>
            <a:r>
              <a:rPr lang="en-SG" dirty="0" smtClean="0"/>
              <a:t>Stay </a:t>
            </a:r>
            <a:r>
              <a:rPr lang="en-SG" dirty="0"/>
              <a:t>at the </a:t>
            </a:r>
            <a:r>
              <a:rPr lang="en-SG" dirty="0" err="1"/>
              <a:t>Tungog</a:t>
            </a:r>
            <a:r>
              <a:rPr lang="en-SG" dirty="0"/>
              <a:t> Rainforest Eco Camp for your next conservation retreat, research trip or educational </a:t>
            </a:r>
            <a:r>
              <a:rPr lang="en-SG" dirty="0" smtClean="0"/>
              <a:t>project.</a:t>
            </a:r>
          </a:p>
          <a:p>
            <a:pPr>
              <a:buFont typeface="Arial" pitchFamily="34" charset="0"/>
              <a:buChar char="•"/>
            </a:pPr>
            <a:endParaRPr lang="en-SG"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44.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60.JPG"/>
          <p:cNvPicPr>
            <a:picLocks noGrp="1" noChangeAspect="1"/>
          </p:cNvPicPr>
          <p:nvPr>
            <p:ph idx="1"/>
          </p:nvPr>
        </p:nvPicPr>
        <p:blipFill>
          <a:blip r:embed="rId2" cstate="email"/>
          <a:stretch>
            <a:fillRect/>
          </a:stretch>
        </p:blipFill>
        <p:spPr>
          <a:xfrm>
            <a:off x="0" y="1"/>
            <a:ext cx="9144001" cy="6858000"/>
          </a:xfr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415.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413.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Importance of this area (2)</a:t>
            </a:r>
            <a:endParaRPr lang="en-SG" b="1" dirty="0"/>
          </a:p>
        </p:txBody>
      </p:sp>
      <p:sp>
        <p:nvSpPr>
          <p:cNvPr id="3" name="Content Placeholder 2"/>
          <p:cNvSpPr>
            <a:spLocks noGrp="1"/>
          </p:cNvSpPr>
          <p:nvPr>
            <p:ph idx="1"/>
          </p:nvPr>
        </p:nvSpPr>
        <p:spPr/>
        <p:txBody>
          <a:bodyPr>
            <a:normAutofit fontScale="92500" lnSpcReduction="10000"/>
          </a:bodyPr>
          <a:lstStyle/>
          <a:p>
            <a:r>
              <a:rPr lang="en-SG" sz="3500" b="1" dirty="0"/>
              <a:t>Biodiversity</a:t>
            </a:r>
          </a:p>
          <a:p>
            <a:pPr>
              <a:buNone/>
            </a:pPr>
            <a:r>
              <a:rPr lang="en-SG" dirty="0"/>
              <a:t>	</a:t>
            </a:r>
            <a:r>
              <a:rPr lang="en-SG" dirty="0" smtClean="0"/>
              <a:t>The </a:t>
            </a:r>
            <a:r>
              <a:rPr lang="en-SG" dirty="0"/>
              <a:t>lower 70 – 100km of the river meanders through low-lying ground, forming the Kinabatangan Floodplain. It is the arguably the last forested alluvial floodplain in Asia. It is</a:t>
            </a:r>
            <a:r>
              <a:rPr lang="en-SG" b="1" dirty="0"/>
              <a:t> one of the two places on earth</a:t>
            </a:r>
            <a:r>
              <a:rPr lang="en-SG" dirty="0"/>
              <a:t> where ten primate species are found together, including the orang-utan, proboscis monkey and the </a:t>
            </a:r>
            <a:r>
              <a:rPr lang="en-SG" dirty="0" err="1"/>
              <a:t>Bornean</a:t>
            </a:r>
            <a:r>
              <a:rPr lang="en-SG" dirty="0"/>
              <a:t> gibbon. It is also home to over 250 bird, 50 mammal, 20 reptile species and 1056 plant species.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My Pictures\Ocober 2012 iphone 05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62.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My Pictures\Ocober 2012 iphone 047.jpg"/>
          <p:cNvPicPr>
            <a:picLocks noChangeAspect="1" noChangeArrowheads="1"/>
          </p:cNvPicPr>
          <p:nvPr/>
        </p:nvPicPr>
        <p:blipFill>
          <a:blip r:embed="rId2" cstate="email"/>
          <a:srcRect/>
          <a:stretch>
            <a:fillRect/>
          </a:stretch>
        </p:blipFill>
        <p:spPr bwMode="auto">
          <a:xfrm>
            <a:off x="928662" y="-15931"/>
            <a:ext cx="7429520" cy="6873931"/>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42.JPG"/>
          <p:cNvPicPr>
            <a:picLocks noGrp="1" noChangeAspect="1"/>
          </p:cNvPicPr>
          <p:nvPr>
            <p:ph idx="1"/>
          </p:nvPr>
        </p:nvPicPr>
        <p:blipFill>
          <a:blip r:embed="rId2" cstate="email"/>
          <a:stretch>
            <a:fillRect/>
          </a:stretch>
        </p:blipFill>
        <p:spPr>
          <a:xfrm>
            <a:off x="0" y="0"/>
            <a:ext cx="9144000" cy="6858000"/>
          </a:xfrm>
        </p:spPr>
      </p:pic>
      <p:sp>
        <p:nvSpPr>
          <p:cNvPr id="11" name="TextBox 10"/>
          <p:cNvSpPr txBox="1"/>
          <p:nvPr/>
        </p:nvSpPr>
        <p:spPr>
          <a:xfrm>
            <a:off x="179512" y="260648"/>
            <a:ext cx="6048672" cy="1200329"/>
          </a:xfrm>
          <a:prstGeom prst="rect">
            <a:avLst/>
          </a:prstGeom>
          <a:noFill/>
        </p:spPr>
        <p:txBody>
          <a:bodyPr wrap="square" rtlCol="0">
            <a:spAutoFit/>
          </a:bodyPr>
          <a:lstStyle/>
          <a:p>
            <a:r>
              <a:rPr lang="en-SG" b="1" dirty="0" smtClean="0"/>
              <a:t> </a:t>
            </a:r>
            <a:r>
              <a:rPr lang="en-SG" b="1" dirty="0"/>
              <a:t>“</a:t>
            </a:r>
            <a:r>
              <a:rPr lang="en-SG" b="1" i="1" dirty="0" err="1"/>
              <a:t>Tungog</a:t>
            </a:r>
            <a:r>
              <a:rPr lang="en-SG" b="1" i="1" dirty="0"/>
              <a:t> Rainforest Eco Camp is well</a:t>
            </a:r>
            <a:r>
              <a:rPr lang="en-SG" b="1" dirty="0"/>
              <a:t> </a:t>
            </a:r>
            <a:r>
              <a:rPr lang="en-SG" b="1" i="1" dirty="0"/>
              <a:t>designed for visitors who are keen to contribute respectfully to the places they visit while </a:t>
            </a:r>
            <a:r>
              <a:rPr lang="en-SG" b="1" i="1" dirty="0" smtClean="0"/>
              <a:t>travelling </a:t>
            </a:r>
            <a:r>
              <a:rPr lang="en-SG" b="1" i="1" dirty="0"/>
              <a:t>and having an astounding rainforest and wildlife  experience.</a:t>
            </a:r>
            <a:r>
              <a:rPr lang="en-SG" b="1" dirty="0"/>
              <a:t>...” (Martin Vogel, 2010)</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lstStyle/>
          <a:p>
            <a:r>
              <a:rPr lang="en-US" b="1" dirty="0" smtClean="0"/>
              <a:t>Lake Restoration Project</a:t>
            </a:r>
            <a:endParaRPr lang="en-SG" b="1" dirty="0"/>
          </a:p>
        </p:txBody>
      </p:sp>
      <p:pic>
        <p:nvPicPr>
          <p:cNvPr id="74754" name="Picture 2" descr="This image of Tungog Lake (2005) shows the infestation of Salvinia molesta has completely engulfed this oxbow lake and suffocating this critical aquatic habitat"/>
          <p:cNvPicPr>
            <a:picLocks noChangeAspect="1" noChangeArrowheads="1"/>
          </p:cNvPicPr>
          <p:nvPr/>
        </p:nvPicPr>
        <p:blipFill>
          <a:blip r:embed="rId2" cstate="email"/>
          <a:srcRect/>
          <a:stretch>
            <a:fillRect/>
          </a:stretch>
        </p:blipFill>
        <p:spPr bwMode="auto">
          <a:xfrm>
            <a:off x="2627784" y="1268760"/>
            <a:ext cx="6156176" cy="2464428"/>
          </a:xfrm>
          <a:prstGeom prst="rect">
            <a:avLst/>
          </a:prstGeom>
          <a:noFill/>
        </p:spPr>
      </p:pic>
      <p:pic>
        <p:nvPicPr>
          <p:cNvPr id="74756" name="Picture 4" descr="http://www.mescot.org/index_htm_files/355.jpg"/>
          <p:cNvPicPr>
            <a:picLocks noChangeAspect="1" noChangeArrowheads="1"/>
          </p:cNvPicPr>
          <p:nvPr/>
        </p:nvPicPr>
        <p:blipFill>
          <a:blip r:embed="rId3" cstate="email"/>
          <a:srcRect/>
          <a:stretch>
            <a:fillRect/>
          </a:stretch>
        </p:blipFill>
        <p:spPr bwMode="auto">
          <a:xfrm>
            <a:off x="395536" y="3232562"/>
            <a:ext cx="2736304" cy="3234312"/>
          </a:xfrm>
          <a:prstGeom prst="rect">
            <a:avLst/>
          </a:prstGeom>
          <a:noFill/>
        </p:spPr>
      </p:pic>
      <p:sp>
        <p:nvSpPr>
          <p:cNvPr id="6" name="TextBox 5"/>
          <p:cNvSpPr txBox="1"/>
          <p:nvPr/>
        </p:nvSpPr>
        <p:spPr>
          <a:xfrm>
            <a:off x="0" y="836712"/>
            <a:ext cx="2664296" cy="2308324"/>
          </a:xfrm>
          <a:prstGeom prst="rect">
            <a:avLst/>
          </a:prstGeom>
          <a:noFill/>
        </p:spPr>
        <p:txBody>
          <a:bodyPr wrap="square" rtlCol="0">
            <a:spAutoFit/>
          </a:bodyPr>
          <a:lstStyle/>
          <a:p>
            <a:r>
              <a:rPr lang="en-US" sz="2400" b="1" dirty="0"/>
              <a:t>Before Restoration</a:t>
            </a:r>
            <a:r>
              <a:rPr lang="en-US" dirty="0" smtClean="0"/>
              <a:t>: </a:t>
            </a:r>
            <a:r>
              <a:rPr lang="en-US" sz="2400" b="1" dirty="0" smtClean="0"/>
              <a:t>2002-2005. </a:t>
            </a:r>
            <a:r>
              <a:rPr lang="en-US" sz="2400" dirty="0" smtClean="0"/>
              <a:t>Following an invasion of </a:t>
            </a:r>
            <a:r>
              <a:rPr lang="en-US" sz="2400" dirty="0" err="1" smtClean="0"/>
              <a:t>Salvinia</a:t>
            </a:r>
            <a:r>
              <a:rPr lang="en-US" sz="2400" dirty="0" smtClean="0"/>
              <a:t> into the ox-bow lake at </a:t>
            </a:r>
            <a:r>
              <a:rPr lang="en-US" sz="2400" dirty="0" err="1" smtClean="0"/>
              <a:t>Tungog</a:t>
            </a:r>
            <a:r>
              <a:rPr lang="en-US" sz="2400" dirty="0" smtClean="0"/>
              <a:t>. </a:t>
            </a:r>
            <a:endParaRPr lang="en-SG" sz="2400" dirty="0"/>
          </a:p>
        </p:txBody>
      </p:sp>
      <p:sp>
        <p:nvSpPr>
          <p:cNvPr id="7" name="TextBox 6"/>
          <p:cNvSpPr txBox="1"/>
          <p:nvPr/>
        </p:nvSpPr>
        <p:spPr>
          <a:xfrm>
            <a:off x="3347864" y="4077072"/>
            <a:ext cx="3312368" cy="2308324"/>
          </a:xfrm>
          <a:prstGeom prst="rect">
            <a:avLst/>
          </a:prstGeom>
          <a:noFill/>
        </p:spPr>
        <p:txBody>
          <a:bodyPr wrap="square" rtlCol="0">
            <a:spAutoFit/>
          </a:bodyPr>
          <a:lstStyle/>
          <a:p>
            <a:r>
              <a:rPr lang="en-SG" sz="2400" b="1" dirty="0"/>
              <a:t>The </a:t>
            </a:r>
            <a:r>
              <a:rPr lang="en-SG" sz="2400" b="1" dirty="0" err="1"/>
              <a:t>Tungog</a:t>
            </a:r>
            <a:r>
              <a:rPr lang="en-SG" sz="2400" b="1" dirty="0"/>
              <a:t> Lake in early </a:t>
            </a:r>
            <a:r>
              <a:rPr lang="en-SG" sz="2400" b="1" dirty="0" smtClean="0"/>
              <a:t>2008. </a:t>
            </a:r>
            <a:r>
              <a:rPr lang="en-SG" sz="2400" dirty="0" smtClean="0"/>
              <a:t>This </a:t>
            </a:r>
            <a:r>
              <a:rPr lang="en-SG" sz="2400" dirty="0"/>
              <a:t>shows the impact of the </a:t>
            </a:r>
            <a:r>
              <a:rPr lang="en-SG" sz="2400" dirty="0" smtClean="0"/>
              <a:t>Lake </a:t>
            </a:r>
            <a:r>
              <a:rPr lang="en-SG" sz="2400" dirty="0"/>
              <a:t>Restoration efforts </a:t>
            </a:r>
            <a:r>
              <a:rPr lang="en-SG" sz="2400" dirty="0" smtClean="0"/>
              <a:t>to remove </a:t>
            </a:r>
            <a:r>
              <a:rPr lang="en-SG" sz="2400" dirty="0"/>
              <a:t>the </a:t>
            </a:r>
            <a:r>
              <a:rPr lang="en-SG" sz="2400" dirty="0" err="1"/>
              <a:t>Salvinia</a:t>
            </a:r>
            <a:r>
              <a:rPr lang="en-SG" sz="2400" dirty="0"/>
              <a:t> cover on this lake</a:t>
            </a:r>
          </a:p>
        </p:txBody>
      </p:sp>
      <p:pic>
        <p:nvPicPr>
          <p:cNvPr id="9" name="Content Placeholder 3" descr="DSC02345.JPG"/>
          <p:cNvPicPr>
            <a:picLocks noGrp="1" noChangeAspect="1"/>
          </p:cNvPicPr>
          <p:nvPr>
            <p:ph idx="1"/>
          </p:nvPr>
        </p:nvPicPr>
        <p:blipFill>
          <a:blip r:embed="rId4" cstate="email"/>
          <a:srcRect/>
          <a:stretch>
            <a:fillRect/>
          </a:stretch>
        </p:blipFill>
        <p:spPr>
          <a:xfrm>
            <a:off x="6588224" y="4913784"/>
            <a:ext cx="2394764" cy="1827584"/>
          </a:xfr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smtClean="0"/>
              <a:t>Water Weed Invasion</a:t>
            </a:r>
            <a:endParaRPr lang="en-SG" dirty="0"/>
          </a:p>
        </p:txBody>
      </p:sp>
      <p:sp>
        <p:nvSpPr>
          <p:cNvPr id="3" name="Content Placeholder 2"/>
          <p:cNvSpPr>
            <a:spLocks noGrp="1"/>
          </p:cNvSpPr>
          <p:nvPr>
            <p:ph idx="1"/>
          </p:nvPr>
        </p:nvSpPr>
        <p:spPr>
          <a:xfrm>
            <a:off x="457200" y="1268760"/>
            <a:ext cx="8229600" cy="5589240"/>
          </a:xfrm>
        </p:spPr>
        <p:txBody>
          <a:bodyPr>
            <a:normAutofit fontScale="62500" lnSpcReduction="20000"/>
          </a:bodyPr>
          <a:lstStyle/>
          <a:p>
            <a:r>
              <a:rPr lang="en-SG" i="1" dirty="0" err="1"/>
              <a:t>Salvinia</a:t>
            </a:r>
            <a:r>
              <a:rPr lang="en-SG" i="1" dirty="0"/>
              <a:t> </a:t>
            </a:r>
            <a:r>
              <a:rPr lang="en-SG" i="1" dirty="0" err="1"/>
              <a:t>molesta</a:t>
            </a:r>
            <a:r>
              <a:rPr lang="en-SG" dirty="0"/>
              <a:t> is an exotic and noxious water weed in the waterways of eastern Sabah Borneo. Reported to have been introduced in the early 1990s, this invasive water fern is presently engulfing the wetlands of the Lower Kinabatangan,  choking critical wetland habitats, turning once pristine lakes, freshwater swamps and tributaries into festering sludge pits</a:t>
            </a:r>
            <a:r>
              <a:rPr lang="en-SG" dirty="0" smtClean="0"/>
              <a:t>.</a:t>
            </a:r>
          </a:p>
          <a:p>
            <a:r>
              <a:rPr lang="en-SG" dirty="0" smtClean="0"/>
              <a:t> </a:t>
            </a:r>
            <a:r>
              <a:rPr lang="en-SG" dirty="0"/>
              <a:t>Floods of 2001 introduced </a:t>
            </a:r>
            <a:r>
              <a:rPr lang="en-SG" dirty="0" err="1"/>
              <a:t>Salvinia</a:t>
            </a:r>
            <a:r>
              <a:rPr lang="en-SG" dirty="0"/>
              <a:t> into the </a:t>
            </a:r>
            <a:r>
              <a:rPr lang="en-SG" dirty="0" err="1"/>
              <a:t>Tungog</a:t>
            </a:r>
            <a:r>
              <a:rPr lang="en-SG" dirty="0"/>
              <a:t> Lake. Tears of dismay and anger were the only thing to describe the </a:t>
            </a:r>
            <a:r>
              <a:rPr lang="en-SG" dirty="0" smtClean="0"/>
              <a:t>community’s initial</a:t>
            </a:r>
            <a:r>
              <a:rPr lang="en-SG" dirty="0"/>
              <a:t> realisation as one of their village’s traditional fishing grounds were engulfed. </a:t>
            </a:r>
            <a:endParaRPr lang="en-SG" dirty="0" smtClean="0"/>
          </a:p>
          <a:p>
            <a:r>
              <a:rPr lang="en-SG" dirty="0" smtClean="0"/>
              <a:t>Within </a:t>
            </a:r>
            <a:r>
              <a:rPr lang="en-SG" dirty="0"/>
              <a:t>a short 16 months this 18ha oxbow lake was completely covered. In 2005 when </a:t>
            </a:r>
            <a:r>
              <a:rPr lang="en-SG" dirty="0" smtClean="0"/>
              <a:t>the villagers attempted </a:t>
            </a:r>
            <a:r>
              <a:rPr lang="en-SG" dirty="0"/>
              <a:t>to remove the </a:t>
            </a:r>
            <a:r>
              <a:rPr lang="en-SG" dirty="0" err="1"/>
              <a:t>Salvinia</a:t>
            </a:r>
            <a:r>
              <a:rPr lang="en-SG" dirty="0"/>
              <a:t> more than 1m of </a:t>
            </a:r>
            <a:r>
              <a:rPr lang="en-SG" dirty="0" err="1"/>
              <a:t>Salvinia</a:t>
            </a:r>
            <a:r>
              <a:rPr lang="en-SG" dirty="0"/>
              <a:t> sludge already lined the bottom of this endangered aquatic habitat. Today the lake remains only 4-5m deep. </a:t>
            </a:r>
            <a:endParaRPr lang="en-SG" dirty="0" smtClean="0"/>
          </a:p>
          <a:p>
            <a:r>
              <a:rPr lang="en-SG" dirty="0"/>
              <a:t> Through the funding support of </a:t>
            </a:r>
            <a:r>
              <a:rPr lang="en-SG" dirty="0" smtClean="0"/>
              <a:t>Alexander Abraham Foundation (NY),</a:t>
            </a:r>
            <a:r>
              <a:rPr lang="en-SG" dirty="0"/>
              <a:t> the </a:t>
            </a:r>
            <a:r>
              <a:rPr lang="en-SG" dirty="0" smtClean="0"/>
              <a:t>villagers piloted </a:t>
            </a:r>
            <a:r>
              <a:rPr lang="en-SG" dirty="0"/>
              <a:t>the removal of </a:t>
            </a:r>
            <a:r>
              <a:rPr lang="en-SG" dirty="0" err="1"/>
              <a:t>Salvinia</a:t>
            </a:r>
            <a:r>
              <a:rPr lang="en-SG" dirty="0"/>
              <a:t> in late 2005. It took 14 months of </a:t>
            </a:r>
            <a:r>
              <a:rPr lang="en-SG" dirty="0" err="1"/>
              <a:t>grueling</a:t>
            </a:r>
            <a:r>
              <a:rPr lang="en-SG" dirty="0"/>
              <a:t> hard labour to finally removal the surface cover of </a:t>
            </a:r>
            <a:r>
              <a:rPr lang="en-SG" dirty="0" err="1"/>
              <a:t>Salvinia</a:t>
            </a:r>
            <a:r>
              <a:rPr lang="en-SG" dirty="0"/>
              <a:t>.  </a:t>
            </a:r>
            <a:endParaRPr lang="en-SG" dirty="0" smtClean="0"/>
          </a:p>
          <a:p>
            <a:r>
              <a:rPr lang="en-SG" dirty="0" smtClean="0"/>
              <a:t>Today </a:t>
            </a:r>
            <a:r>
              <a:rPr lang="en-SG" dirty="0"/>
              <a:t>the </a:t>
            </a:r>
            <a:r>
              <a:rPr lang="en-SG" dirty="0" smtClean="0"/>
              <a:t>KOPEL cleans </a:t>
            </a:r>
            <a:r>
              <a:rPr lang="en-SG" dirty="0"/>
              <a:t>the lake on a monthly basis supported by funds raised through tourism and volunteer support.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SG" sz="2400" b="1" dirty="0"/>
              <a:t>This sad sight of a globally significant aquatic habitat suffocating under the invasive weed </a:t>
            </a:r>
            <a:r>
              <a:rPr lang="en-SG" sz="2400" b="1" dirty="0" err="1"/>
              <a:t>Salvinia</a:t>
            </a:r>
            <a:r>
              <a:rPr lang="en-SG" sz="2400" b="1" dirty="0"/>
              <a:t> </a:t>
            </a:r>
            <a:r>
              <a:rPr lang="en-SG" sz="2400" b="1" dirty="0" err="1" smtClean="0"/>
              <a:t>molesta</a:t>
            </a:r>
            <a:endParaRPr lang="en-SG" sz="2400" b="1" dirty="0"/>
          </a:p>
        </p:txBody>
      </p:sp>
      <p:pic>
        <p:nvPicPr>
          <p:cNvPr id="75778" name="Picture 2" descr="http://www.mescot.org/index_htm_files/373.jpg"/>
          <p:cNvPicPr>
            <a:picLocks noChangeAspect="1" noChangeArrowheads="1"/>
          </p:cNvPicPr>
          <p:nvPr/>
        </p:nvPicPr>
        <p:blipFill>
          <a:blip r:embed="rId2" cstate="email"/>
          <a:srcRect/>
          <a:stretch>
            <a:fillRect/>
          </a:stretch>
        </p:blipFill>
        <p:spPr bwMode="auto">
          <a:xfrm>
            <a:off x="251520" y="980728"/>
            <a:ext cx="8328634" cy="3024336"/>
          </a:xfrm>
          <a:prstGeom prst="rect">
            <a:avLst/>
          </a:prstGeom>
          <a:noFill/>
        </p:spPr>
      </p:pic>
      <p:pic>
        <p:nvPicPr>
          <p:cNvPr id="75780" name="Picture 4" descr="http://www.mescot.org/index_htm_files/375.jpg"/>
          <p:cNvPicPr>
            <a:picLocks noChangeAspect="1" noChangeArrowheads="1"/>
          </p:cNvPicPr>
          <p:nvPr/>
        </p:nvPicPr>
        <p:blipFill>
          <a:blip r:embed="rId3" cstate="email"/>
          <a:srcRect/>
          <a:stretch>
            <a:fillRect/>
          </a:stretch>
        </p:blipFill>
        <p:spPr bwMode="auto">
          <a:xfrm>
            <a:off x="827584" y="4077072"/>
            <a:ext cx="3456384" cy="2592288"/>
          </a:xfrm>
          <a:prstGeom prst="rect">
            <a:avLst/>
          </a:prstGeom>
          <a:noFill/>
        </p:spPr>
      </p:pic>
      <p:sp>
        <p:nvSpPr>
          <p:cNvPr id="6" name="TextBox 5"/>
          <p:cNvSpPr txBox="1"/>
          <p:nvPr/>
        </p:nvSpPr>
        <p:spPr>
          <a:xfrm>
            <a:off x="4427984" y="4221088"/>
            <a:ext cx="2880320" cy="1938992"/>
          </a:xfrm>
          <a:prstGeom prst="rect">
            <a:avLst/>
          </a:prstGeom>
          <a:noFill/>
        </p:spPr>
        <p:txBody>
          <a:bodyPr wrap="square" rtlCol="0">
            <a:spAutoFit/>
          </a:bodyPr>
          <a:lstStyle/>
          <a:p>
            <a:r>
              <a:rPr lang="en-SG" sz="2400" b="1" dirty="0" smtClean="0">
                <a:latin typeface="+mj-lt"/>
                <a:ea typeface="+mj-ea"/>
                <a:cs typeface="+mj-cs"/>
              </a:rPr>
              <a:t>Villagers working </a:t>
            </a:r>
            <a:r>
              <a:rPr lang="en-SG" sz="2400" b="1" dirty="0">
                <a:latin typeface="+mj-lt"/>
                <a:ea typeface="+mj-ea"/>
                <a:cs typeface="+mj-cs"/>
              </a:rPr>
              <a:t>in crocodile infested waters to remove </a:t>
            </a:r>
            <a:r>
              <a:rPr lang="en-SG" sz="2400" b="1" dirty="0" err="1">
                <a:latin typeface="+mj-lt"/>
                <a:ea typeface="+mj-ea"/>
                <a:cs typeface="+mj-cs"/>
              </a:rPr>
              <a:t>Salvinia</a:t>
            </a:r>
            <a:r>
              <a:rPr lang="en-SG" sz="2400" b="1" dirty="0">
                <a:latin typeface="+mj-lt"/>
                <a:ea typeface="+mj-ea"/>
                <a:cs typeface="+mj-cs"/>
              </a:rPr>
              <a:t> during their pilot project</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61048"/>
            <a:ext cx="3995936" cy="2304256"/>
          </a:xfrm>
        </p:spPr>
        <p:txBody>
          <a:bodyPr>
            <a:normAutofit/>
          </a:bodyPr>
          <a:lstStyle/>
          <a:p>
            <a:r>
              <a:rPr lang="en-SG" sz="2400" b="1" dirty="0"/>
              <a:t>The </a:t>
            </a:r>
            <a:r>
              <a:rPr lang="en-SG" sz="2400" b="1" dirty="0" err="1"/>
              <a:t>Salvinia</a:t>
            </a:r>
            <a:r>
              <a:rPr lang="en-SG" sz="2400" b="1" dirty="0"/>
              <a:t> Sludge being dumped by the "</a:t>
            </a:r>
            <a:r>
              <a:rPr lang="en-SG" sz="2400" b="1" dirty="0" err="1"/>
              <a:t>Salvinia</a:t>
            </a:r>
            <a:r>
              <a:rPr lang="en-SG" sz="2400" b="1" dirty="0"/>
              <a:t> </a:t>
            </a:r>
            <a:r>
              <a:rPr lang="en-SG" sz="2400" b="1" dirty="0" err="1"/>
              <a:t>Sawak</a:t>
            </a:r>
            <a:r>
              <a:rPr lang="en-SG" sz="2400" b="1" dirty="0"/>
              <a:t>" before being taken into the forest for </a:t>
            </a:r>
            <a:r>
              <a:rPr lang="en-SG" sz="2400" b="1" dirty="0" smtClean="0"/>
              <a:t>composting</a:t>
            </a:r>
            <a:endParaRPr lang="en-SG" sz="2400" b="1" dirty="0"/>
          </a:p>
        </p:txBody>
      </p:sp>
      <p:pic>
        <p:nvPicPr>
          <p:cNvPr id="77826" name="Picture 2" descr="http://www.mescot.org/index_htm_files/385.jpg"/>
          <p:cNvPicPr>
            <a:picLocks noChangeAspect="1" noChangeArrowheads="1"/>
          </p:cNvPicPr>
          <p:nvPr/>
        </p:nvPicPr>
        <p:blipFill>
          <a:blip r:embed="rId2" cstate="email"/>
          <a:srcRect/>
          <a:stretch>
            <a:fillRect/>
          </a:stretch>
        </p:blipFill>
        <p:spPr bwMode="auto">
          <a:xfrm>
            <a:off x="0" y="0"/>
            <a:ext cx="4762500" cy="3571875"/>
          </a:xfrm>
          <a:prstGeom prst="rect">
            <a:avLst/>
          </a:prstGeom>
          <a:noFill/>
        </p:spPr>
      </p:pic>
      <p:pic>
        <p:nvPicPr>
          <p:cNvPr id="77828" name="Picture 4" descr="http://www.mescot.org/index_htm_files/384.jpg"/>
          <p:cNvPicPr>
            <a:picLocks noChangeAspect="1" noChangeArrowheads="1"/>
          </p:cNvPicPr>
          <p:nvPr/>
        </p:nvPicPr>
        <p:blipFill>
          <a:blip r:embed="rId3" cstate="email"/>
          <a:srcRect/>
          <a:stretch>
            <a:fillRect/>
          </a:stretch>
        </p:blipFill>
        <p:spPr bwMode="auto">
          <a:xfrm>
            <a:off x="4139952" y="2924944"/>
            <a:ext cx="4762500" cy="3571875"/>
          </a:xfrm>
          <a:prstGeom prst="rect">
            <a:avLst/>
          </a:prstGeom>
          <a:noFill/>
        </p:spPr>
      </p:pic>
      <p:sp>
        <p:nvSpPr>
          <p:cNvPr id="6" name="TextBox 5"/>
          <p:cNvSpPr txBox="1"/>
          <p:nvPr/>
        </p:nvSpPr>
        <p:spPr>
          <a:xfrm>
            <a:off x="5004048" y="188640"/>
            <a:ext cx="3816424" cy="2677656"/>
          </a:xfrm>
          <a:prstGeom prst="rect">
            <a:avLst/>
          </a:prstGeom>
          <a:noFill/>
        </p:spPr>
        <p:txBody>
          <a:bodyPr wrap="square" rtlCol="0">
            <a:spAutoFit/>
          </a:bodyPr>
          <a:lstStyle/>
          <a:p>
            <a:r>
              <a:rPr lang="en-SG" sz="2400" b="1" dirty="0" smtClean="0"/>
              <a:t>The </a:t>
            </a:r>
            <a:r>
              <a:rPr lang="en-SG" sz="2400" b="1" dirty="0" err="1" smtClean="0"/>
              <a:t>Sawak</a:t>
            </a:r>
            <a:r>
              <a:rPr lang="en-SG" sz="2400" b="1" dirty="0" smtClean="0"/>
              <a:t> Method: Today the </a:t>
            </a:r>
            <a:r>
              <a:rPr lang="en-SG" sz="2400" b="1" dirty="0" err="1" smtClean="0"/>
              <a:t>salvinia</a:t>
            </a:r>
            <a:r>
              <a:rPr lang="en-SG" sz="2400" b="1" dirty="0" smtClean="0"/>
              <a:t> </a:t>
            </a:r>
            <a:r>
              <a:rPr lang="en-SG" sz="2400" b="1" dirty="0"/>
              <a:t>is </a:t>
            </a:r>
            <a:r>
              <a:rPr lang="en-SG" sz="2400" b="1" dirty="0" smtClean="0"/>
              <a:t>removed using nets attached to boats. This technique was designed locally to avoid the need for people to get into the water.</a:t>
            </a:r>
            <a:endParaRPr lang="en-SG" sz="24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02.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297.JPG"/>
          <p:cNvPicPr>
            <a:picLocks noGrp="1" noChangeAspect="1"/>
          </p:cNvPicPr>
          <p:nvPr>
            <p:ph idx="1"/>
          </p:nvPr>
        </p:nvPicPr>
        <p:blipFill>
          <a:blip r:embed="rId2" cstate="email"/>
          <a:stretch>
            <a:fillRect/>
          </a:stretch>
        </p:blipFill>
        <p:spPr>
          <a:xfrm>
            <a:off x="0" y="0"/>
            <a:ext cx="9144000" cy="68580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http://t3.gstatic.com/images?q=tbn:ANd9GcT2SOEO2eOvK_3TPdK19p_TWjLd5nRp2Fq8ql1g7Jx1hvYd7SMiIg"/>
          <p:cNvPicPr>
            <a:picLocks noChangeAspect="1" noChangeArrowheads="1"/>
          </p:cNvPicPr>
          <p:nvPr/>
        </p:nvPicPr>
        <p:blipFill>
          <a:blip r:embed="rId2" cstate="email"/>
          <a:srcRect/>
          <a:stretch>
            <a:fillRect/>
          </a:stretch>
        </p:blipFill>
        <p:spPr bwMode="auto">
          <a:xfrm>
            <a:off x="323528" y="404664"/>
            <a:ext cx="2520280" cy="3470335"/>
          </a:xfrm>
          <a:prstGeom prst="rect">
            <a:avLst/>
          </a:prstGeom>
          <a:noFill/>
        </p:spPr>
      </p:pic>
      <p:pic>
        <p:nvPicPr>
          <p:cNvPr id="71684" name="Picture 4" descr="http://t2.gstatic.com/images?q=tbn:ANd9GcSMCZ-A0yql-0Mhd1u6JmQi_FzhONLsmktchEmPw7uxSfQSkuluXw"/>
          <p:cNvPicPr>
            <a:picLocks noChangeAspect="1" noChangeArrowheads="1"/>
          </p:cNvPicPr>
          <p:nvPr/>
        </p:nvPicPr>
        <p:blipFill>
          <a:blip r:embed="rId3" cstate="email"/>
          <a:srcRect/>
          <a:stretch>
            <a:fillRect/>
          </a:stretch>
        </p:blipFill>
        <p:spPr bwMode="auto">
          <a:xfrm>
            <a:off x="5148064" y="4293096"/>
            <a:ext cx="3354469" cy="2232248"/>
          </a:xfrm>
          <a:prstGeom prst="rect">
            <a:avLst/>
          </a:prstGeom>
          <a:noFill/>
        </p:spPr>
      </p:pic>
      <p:pic>
        <p:nvPicPr>
          <p:cNvPr id="71686" name="Picture 6" descr="http://t3.gstatic.com/images?q=tbn:ANd9GcQHDbYhG0vuOsgs-9o6XkJYLRFn8EtXV8QrXD4zEHmhBL5aiLn7"/>
          <p:cNvPicPr>
            <a:picLocks noChangeAspect="1" noChangeArrowheads="1"/>
          </p:cNvPicPr>
          <p:nvPr/>
        </p:nvPicPr>
        <p:blipFill>
          <a:blip r:embed="rId4" cstate="email"/>
          <a:srcRect/>
          <a:stretch>
            <a:fillRect/>
          </a:stretch>
        </p:blipFill>
        <p:spPr bwMode="auto">
          <a:xfrm>
            <a:off x="827584" y="4149080"/>
            <a:ext cx="3672408" cy="2466143"/>
          </a:xfrm>
          <a:prstGeom prst="rect">
            <a:avLst/>
          </a:prstGeom>
          <a:noFill/>
        </p:spPr>
      </p:pic>
      <p:pic>
        <p:nvPicPr>
          <p:cNvPr id="71688" name="Picture 8" descr="http://t0.gstatic.com/images?q=tbn:ANd9GcSh6OvtdpGehVnUVVKnIhcBGBzU583-8SsHv16_e2cF3NUiXDdUVA"/>
          <p:cNvPicPr>
            <a:picLocks noChangeAspect="1" noChangeArrowheads="1"/>
          </p:cNvPicPr>
          <p:nvPr/>
        </p:nvPicPr>
        <p:blipFill>
          <a:blip r:embed="rId5" cstate="email"/>
          <a:srcRect/>
          <a:stretch>
            <a:fillRect/>
          </a:stretch>
        </p:blipFill>
        <p:spPr bwMode="auto">
          <a:xfrm>
            <a:off x="3203848" y="332656"/>
            <a:ext cx="3338553" cy="2592288"/>
          </a:xfrm>
          <a:prstGeom prst="rect">
            <a:avLst/>
          </a:prstGeom>
          <a:noFill/>
        </p:spPr>
      </p:pic>
      <p:pic>
        <p:nvPicPr>
          <p:cNvPr id="71692" name="Picture 12" descr="http://t2.gstatic.com/images?q=tbn:ANd9GcS4FTy_Py5bb0QgI7uoPvGL-v5cJNjC1JZ-NGF2gXgid47kMrR6Yw"/>
          <p:cNvPicPr>
            <a:picLocks noChangeAspect="1" noChangeArrowheads="1"/>
          </p:cNvPicPr>
          <p:nvPr/>
        </p:nvPicPr>
        <p:blipFill>
          <a:blip r:embed="rId6" cstate="email"/>
          <a:srcRect b="6871"/>
          <a:stretch>
            <a:fillRect/>
          </a:stretch>
        </p:blipFill>
        <p:spPr bwMode="auto">
          <a:xfrm>
            <a:off x="6876256" y="908720"/>
            <a:ext cx="1845609" cy="2592288"/>
          </a:xfrm>
          <a:prstGeom prst="rect">
            <a:avLst/>
          </a:prstGeom>
          <a:noFill/>
        </p:spPr>
      </p:pic>
      <p:sp>
        <p:nvSpPr>
          <p:cNvPr id="10" name="TextBox 9"/>
          <p:cNvSpPr txBox="1"/>
          <p:nvPr/>
        </p:nvSpPr>
        <p:spPr>
          <a:xfrm>
            <a:off x="3131840" y="2924944"/>
            <a:ext cx="3528392" cy="1200329"/>
          </a:xfrm>
          <a:prstGeom prst="rect">
            <a:avLst/>
          </a:prstGeom>
          <a:noFill/>
        </p:spPr>
        <p:txBody>
          <a:bodyPr wrap="square" rtlCol="0">
            <a:spAutoFit/>
          </a:bodyPr>
          <a:lstStyle/>
          <a:p>
            <a:pPr algn="ctr"/>
            <a:r>
              <a:rPr lang="en-US" sz="3600" b="1" dirty="0">
                <a:latin typeface="+mj-lt"/>
                <a:ea typeface="+mj-ea"/>
                <a:cs typeface="+mj-cs"/>
              </a:rPr>
              <a:t>Kinabatangan Wildlife</a:t>
            </a:r>
            <a:endParaRPr lang="en-SG" sz="3600" b="1" dirty="0">
              <a:latin typeface="+mj-lt"/>
              <a:ea typeface="+mj-ea"/>
              <a:cs typeface="+mj-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720080"/>
          </a:xfrm>
        </p:spPr>
        <p:txBody>
          <a:bodyPr>
            <a:normAutofit fontScale="90000"/>
          </a:bodyPr>
          <a:lstStyle/>
          <a:p>
            <a:r>
              <a:rPr lang="en-SG" sz="2400" b="1" dirty="0"/>
              <a:t>Early efforts to bag the </a:t>
            </a:r>
            <a:r>
              <a:rPr lang="en-SG" sz="2400" b="1" dirty="0" err="1"/>
              <a:t>Salvinia</a:t>
            </a:r>
            <a:r>
              <a:rPr lang="en-SG" sz="2400" b="1" dirty="0"/>
              <a:t> and take it to a village composting site</a:t>
            </a:r>
          </a:p>
        </p:txBody>
      </p:sp>
      <p:pic>
        <p:nvPicPr>
          <p:cNvPr id="78852" name="Picture 4" descr="http://www.mescot.org/index_htm_files/378.jpg"/>
          <p:cNvPicPr>
            <a:picLocks noChangeAspect="1" noChangeArrowheads="1"/>
          </p:cNvPicPr>
          <p:nvPr/>
        </p:nvPicPr>
        <p:blipFill>
          <a:blip r:embed="rId2" cstate="email"/>
          <a:srcRect/>
          <a:stretch>
            <a:fillRect/>
          </a:stretch>
        </p:blipFill>
        <p:spPr bwMode="auto">
          <a:xfrm>
            <a:off x="395536" y="836712"/>
            <a:ext cx="3706383" cy="2779787"/>
          </a:xfrm>
          <a:prstGeom prst="rect">
            <a:avLst/>
          </a:prstGeom>
          <a:noFill/>
        </p:spPr>
      </p:pic>
      <p:pic>
        <p:nvPicPr>
          <p:cNvPr id="78854" name="Picture 6" descr="http://www.mescot.org/index_htm_files/382.jpg"/>
          <p:cNvPicPr>
            <a:picLocks noChangeAspect="1" noChangeArrowheads="1"/>
          </p:cNvPicPr>
          <p:nvPr/>
        </p:nvPicPr>
        <p:blipFill>
          <a:blip r:embed="rId3" cstate="email"/>
          <a:srcRect/>
          <a:stretch>
            <a:fillRect/>
          </a:stretch>
        </p:blipFill>
        <p:spPr bwMode="auto">
          <a:xfrm>
            <a:off x="4932040" y="3933056"/>
            <a:ext cx="3611893" cy="2708920"/>
          </a:xfrm>
          <a:prstGeom prst="rect">
            <a:avLst/>
          </a:prstGeom>
          <a:noFill/>
        </p:spPr>
      </p:pic>
      <p:pic>
        <p:nvPicPr>
          <p:cNvPr id="78856" name="Picture 8" descr="http://www.mescot.org/index_htm_files/380.jpg"/>
          <p:cNvPicPr>
            <a:picLocks noChangeAspect="1" noChangeArrowheads="1"/>
          </p:cNvPicPr>
          <p:nvPr/>
        </p:nvPicPr>
        <p:blipFill>
          <a:blip r:embed="rId4" cstate="email"/>
          <a:srcRect/>
          <a:stretch>
            <a:fillRect/>
          </a:stretch>
        </p:blipFill>
        <p:spPr bwMode="auto">
          <a:xfrm>
            <a:off x="4572000" y="836712"/>
            <a:ext cx="3682380" cy="2761785"/>
          </a:xfrm>
          <a:prstGeom prst="rect">
            <a:avLst/>
          </a:prstGeom>
          <a:noFill/>
        </p:spPr>
      </p:pic>
      <p:sp>
        <p:nvSpPr>
          <p:cNvPr id="8" name="Title 1"/>
          <p:cNvSpPr txBox="1">
            <a:spLocks/>
          </p:cNvSpPr>
          <p:nvPr/>
        </p:nvSpPr>
        <p:spPr>
          <a:xfrm>
            <a:off x="251520" y="4077072"/>
            <a:ext cx="4499992" cy="2448272"/>
          </a:xfrm>
          <a:prstGeom prst="rect">
            <a:avLst/>
          </a:prstGeom>
        </p:spPr>
        <p:txBody>
          <a:bodyPr vert="horz" lIns="91440" tIns="45720" rIns="91440" bIns="45720" rtlCol="0" anchor="ctr">
            <a:noAutofit/>
          </a:bodyPr>
          <a:lstStyle/>
          <a:p>
            <a:pPr lvl="0" algn="ctr">
              <a:spcBef>
                <a:spcPct val="0"/>
              </a:spcBef>
            </a:pPr>
            <a:r>
              <a:rPr lang="en-SG" sz="2400" b="1" dirty="0"/>
              <a:t>Earlier attempt to compost the </a:t>
            </a:r>
            <a:r>
              <a:rPr lang="en-SG" sz="2400" b="1" dirty="0" err="1"/>
              <a:t>Salvinia</a:t>
            </a:r>
            <a:r>
              <a:rPr lang="en-SG" sz="2400" b="1" dirty="0"/>
              <a:t> off-site failed and these experimental forest composting sites show before and after with the </a:t>
            </a:r>
            <a:r>
              <a:rPr lang="en-SG" sz="2400" b="1" dirty="0" err="1"/>
              <a:t>Salvinia</a:t>
            </a:r>
            <a:r>
              <a:rPr lang="en-SG" sz="2400" b="1" dirty="0"/>
              <a:t> sludge decomposing within 6-10 months depending on the dryness of the site </a:t>
            </a:r>
            <a:r>
              <a:rPr kumimoji="0" lang="en-SG" sz="2400" b="1" i="0" u="none" strike="noStrike" kern="1200" cap="none" spc="0" normalizeH="0" baseline="0" noProof="0" dirty="0" smtClean="0">
                <a:ln>
                  <a:noFill/>
                </a:ln>
                <a:solidFill>
                  <a:schemeClr val="tx1"/>
                </a:solidFill>
                <a:effectLst/>
                <a:uLnTx/>
                <a:uFillTx/>
                <a:latin typeface="+mj-lt"/>
                <a:ea typeface="+mj-ea"/>
                <a:cs typeface="+mj-cs"/>
              </a:rPr>
              <a:t>ting site</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US" dirty="0" err="1" smtClean="0"/>
              <a:t>Salvinia</a:t>
            </a:r>
            <a:r>
              <a:rPr lang="en-US" dirty="0" smtClean="0"/>
              <a:t> Situation Today</a:t>
            </a:r>
            <a:endParaRPr lang="en-SG" dirty="0"/>
          </a:p>
        </p:txBody>
      </p:sp>
      <p:sp>
        <p:nvSpPr>
          <p:cNvPr id="3" name="Content Placeholder 2"/>
          <p:cNvSpPr>
            <a:spLocks noGrp="1"/>
          </p:cNvSpPr>
          <p:nvPr>
            <p:ph idx="1"/>
          </p:nvPr>
        </p:nvSpPr>
        <p:spPr>
          <a:xfrm>
            <a:off x="457200" y="1052736"/>
            <a:ext cx="8229600" cy="5472608"/>
          </a:xfrm>
        </p:spPr>
        <p:txBody>
          <a:bodyPr>
            <a:normAutofit fontScale="70000" lnSpcReduction="20000"/>
          </a:bodyPr>
          <a:lstStyle/>
          <a:p>
            <a:r>
              <a:rPr lang="en-SG" dirty="0"/>
              <a:t>Even after the lake surface was cleared in 2007, the </a:t>
            </a:r>
            <a:r>
              <a:rPr lang="en-SG" dirty="0" err="1"/>
              <a:t>Salvinia</a:t>
            </a:r>
            <a:r>
              <a:rPr lang="en-SG" dirty="0"/>
              <a:t> weed continues to grow on the lake at a phenomenal rate, doubling its size every three days.  </a:t>
            </a:r>
            <a:endParaRPr lang="en-SG" dirty="0" smtClean="0"/>
          </a:p>
          <a:p>
            <a:r>
              <a:rPr lang="en-SG" dirty="0" smtClean="0"/>
              <a:t>With </a:t>
            </a:r>
            <a:r>
              <a:rPr lang="en-SG" dirty="0"/>
              <a:t>funds raised from ecotourism activities such as the </a:t>
            </a:r>
            <a:r>
              <a:rPr lang="en-SG" dirty="0" smtClean="0"/>
              <a:t>eco-camp</a:t>
            </a:r>
            <a:r>
              <a:rPr lang="en-SG" dirty="0"/>
              <a:t> </a:t>
            </a:r>
            <a:r>
              <a:rPr lang="en-SG" dirty="0" smtClean="0"/>
              <a:t>and village </a:t>
            </a:r>
            <a:r>
              <a:rPr lang="en-SG" dirty="0" err="1" smtClean="0"/>
              <a:t>homestay</a:t>
            </a:r>
            <a:r>
              <a:rPr lang="en-SG" u="sng" dirty="0" smtClean="0">
                <a:hlinkClick r:id="rId2"/>
              </a:rPr>
              <a:t>,</a:t>
            </a:r>
            <a:r>
              <a:rPr lang="en-SG" dirty="0"/>
              <a:t> KOPEL </a:t>
            </a:r>
            <a:r>
              <a:rPr lang="en-SG" dirty="0" err="1"/>
              <a:t>Bhd</a:t>
            </a:r>
            <a:r>
              <a:rPr lang="en-SG" dirty="0"/>
              <a:t> continues to carry-out monthly </a:t>
            </a:r>
            <a:r>
              <a:rPr lang="en-SG" dirty="0" err="1"/>
              <a:t>Salvinia</a:t>
            </a:r>
            <a:r>
              <a:rPr lang="en-SG" dirty="0"/>
              <a:t> removal. These funds pay for a permanent team that work on the lake for 7-10 days per month. </a:t>
            </a:r>
            <a:endParaRPr lang="en-SG" dirty="0" smtClean="0"/>
          </a:p>
          <a:p>
            <a:r>
              <a:rPr lang="en-SG" dirty="0" smtClean="0"/>
              <a:t>The </a:t>
            </a:r>
            <a:r>
              <a:rPr lang="en-SG" dirty="0" err="1"/>
              <a:t>Salvinia</a:t>
            </a:r>
            <a:r>
              <a:rPr lang="en-SG" dirty="0"/>
              <a:t> Team, as they are known, carry- out monthly netting of the </a:t>
            </a:r>
            <a:r>
              <a:rPr lang="en-SG" dirty="0" err="1"/>
              <a:t>Salvinia</a:t>
            </a:r>
            <a:r>
              <a:rPr lang="en-SG" dirty="0"/>
              <a:t> </a:t>
            </a:r>
            <a:r>
              <a:rPr lang="en-SG" dirty="0" err="1"/>
              <a:t>regrowth</a:t>
            </a:r>
            <a:r>
              <a:rPr lang="en-SG" dirty="0"/>
              <a:t> and dumping of the netted </a:t>
            </a:r>
            <a:r>
              <a:rPr lang="en-SG" dirty="0" err="1"/>
              <a:t>Salvinia</a:t>
            </a:r>
            <a:r>
              <a:rPr lang="en-SG" dirty="0"/>
              <a:t> using the locally devised “</a:t>
            </a:r>
            <a:r>
              <a:rPr lang="en-SG" dirty="0" err="1"/>
              <a:t>Sawak</a:t>
            </a:r>
            <a:r>
              <a:rPr lang="en-SG" dirty="0"/>
              <a:t>” method.  </a:t>
            </a:r>
            <a:endParaRPr lang="en-SG" dirty="0" smtClean="0"/>
          </a:p>
          <a:p>
            <a:r>
              <a:rPr lang="en-SG" dirty="0" smtClean="0"/>
              <a:t>The </a:t>
            </a:r>
            <a:r>
              <a:rPr lang="en-SG" dirty="0" err="1"/>
              <a:t>Salvinia</a:t>
            </a:r>
            <a:r>
              <a:rPr lang="en-SG" dirty="0"/>
              <a:t> </a:t>
            </a:r>
            <a:r>
              <a:rPr lang="en-SG" dirty="0" err="1"/>
              <a:t>regrowth</a:t>
            </a:r>
            <a:r>
              <a:rPr lang="en-SG" dirty="0"/>
              <a:t> is dumped on the forest floor at specific locations at the fringe of the </a:t>
            </a:r>
            <a:r>
              <a:rPr lang="en-SG" dirty="0" err="1"/>
              <a:t>Tungog</a:t>
            </a:r>
            <a:r>
              <a:rPr lang="en-SG" dirty="0"/>
              <a:t> Lake. Once removed from the lake and dried the </a:t>
            </a:r>
            <a:r>
              <a:rPr lang="en-SG" dirty="0" err="1"/>
              <a:t>Salvinia</a:t>
            </a:r>
            <a:r>
              <a:rPr lang="en-SG" dirty="0"/>
              <a:t> debris takes about 6 - 10 months to decompose. </a:t>
            </a:r>
            <a:endParaRPr lang="en-SG" dirty="0" smtClean="0"/>
          </a:p>
          <a:p>
            <a:r>
              <a:rPr lang="en-SG" dirty="0" smtClean="0"/>
              <a:t>Today </a:t>
            </a:r>
            <a:r>
              <a:rPr lang="en-SG" dirty="0"/>
              <a:t>the surface of the beautiful </a:t>
            </a:r>
            <a:r>
              <a:rPr lang="en-SG" dirty="0" err="1"/>
              <a:t>Tungog</a:t>
            </a:r>
            <a:r>
              <a:rPr lang="en-SG" dirty="0"/>
              <a:t> Lake remains free of </a:t>
            </a:r>
            <a:r>
              <a:rPr lang="en-SG" dirty="0" err="1"/>
              <a:t>Salvinia</a:t>
            </a:r>
            <a:r>
              <a:rPr lang="en-SG" dirty="0"/>
              <a:t> due to this on-going hard work of </a:t>
            </a:r>
            <a:r>
              <a:rPr lang="en-SG" dirty="0" smtClean="0"/>
              <a:t>the village cooperative’s </a:t>
            </a:r>
            <a:r>
              <a:rPr lang="en-SG" dirty="0" err="1" smtClean="0"/>
              <a:t>Salvinia</a:t>
            </a:r>
            <a:r>
              <a:rPr lang="en-SG" dirty="0" smtClean="0"/>
              <a:t> </a:t>
            </a:r>
            <a:r>
              <a:rPr lang="en-SG" dirty="0"/>
              <a:t>Team.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DSC02354.JPG"/>
          <p:cNvPicPr>
            <a:picLocks noGrp="1" noChangeAspect="1"/>
          </p:cNvPicPr>
          <p:nvPr>
            <p:ph idx="1"/>
          </p:nvPr>
        </p:nvPicPr>
        <p:blipFill>
          <a:blip r:embed="rId2" cstate="email"/>
          <a:stretch>
            <a:fillRect/>
          </a:stretch>
        </p:blipFill>
        <p:spPr>
          <a:xfrm>
            <a:off x="1" y="0"/>
            <a:ext cx="9144000" cy="6858000"/>
          </a:xfr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KOPEL PROJECTS</a:t>
            </a:r>
            <a:endParaRPr lang="en-SG" b="1" dirty="0"/>
          </a:p>
        </p:txBody>
      </p:sp>
      <p:sp>
        <p:nvSpPr>
          <p:cNvPr id="3" name="Content Placeholder 2"/>
          <p:cNvSpPr>
            <a:spLocks noGrp="1"/>
          </p:cNvSpPr>
          <p:nvPr>
            <p:ph idx="1"/>
          </p:nvPr>
        </p:nvSpPr>
        <p:spPr/>
        <p:txBody>
          <a:bodyPr/>
          <a:lstStyle/>
          <a:p>
            <a:r>
              <a:rPr lang="en-SG" dirty="0"/>
              <a:t>KOPEL seeks external funding to sponsor the </a:t>
            </a:r>
            <a:r>
              <a:rPr lang="en-SG" b="1" dirty="0" smtClean="0"/>
              <a:t>Forest Restoration</a:t>
            </a:r>
            <a:r>
              <a:rPr lang="en-SG" dirty="0"/>
              <a:t> and tree planting activities. </a:t>
            </a:r>
            <a:endParaRPr lang="en-SG" dirty="0" smtClean="0"/>
          </a:p>
          <a:p>
            <a:r>
              <a:rPr lang="en-SG" dirty="0" smtClean="0"/>
              <a:t>KOPEL </a:t>
            </a:r>
            <a:r>
              <a:rPr lang="en-SG" dirty="0"/>
              <a:t>funds its own program of </a:t>
            </a:r>
            <a:r>
              <a:rPr lang="en-SG" b="1" dirty="0" smtClean="0"/>
              <a:t>Lake Restoration</a:t>
            </a:r>
            <a:r>
              <a:rPr lang="en-SG" b="1" dirty="0"/>
              <a:t> </a:t>
            </a:r>
            <a:r>
              <a:rPr lang="en-SG" dirty="0"/>
              <a:t> and removal of </a:t>
            </a:r>
            <a:r>
              <a:rPr lang="en-SG" i="1" dirty="0" err="1"/>
              <a:t>Salvinia</a:t>
            </a:r>
            <a:r>
              <a:rPr lang="en-SG" i="1" dirty="0"/>
              <a:t> </a:t>
            </a:r>
            <a:r>
              <a:rPr lang="en-SG" i="1" dirty="0" err="1"/>
              <a:t>molesta</a:t>
            </a:r>
            <a:r>
              <a:rPr lang="en-SG" dirty="0"/>
              <a:t>. </a:t>
            </a:r>
            <a:endParaRPr lang="en-SG" dirty="0" smtClean="0"/>
          </a:p>
          <a:p>
            <a:r>
              <a:rPr lang="en-SG" dirty="0" smtClean="0"/>
              <a:t>This </a:t>
            </a:r>
            <a:r>
              <a:rPr lang="en-SG" dirty="0"/>
              <a:t>activity is supported by the income generated by its ongoing </a:t>
            </a:r>
            <a:r>
              <a:rPr lang="en-SG" b="1" dirty="0"/>
              <a:t>ecotourism</a:t>
            </a:r>
            <a:r>
              <a:rPr lang="en-SG" dirty="0"/>
              <a:t> </a:t>
            </a:r>
            <a:r>
              <a:rPr lang="en-SG" dirty="0" smtClean="0"/>
              <a:t>and </a:t>
            </a:r>
            <a:r>
              <a:rPr lang="en-SG" b="1" dirty="0"/>
              <a:t>v</a:t>
            </a:r>
            <a:r>
              <a:rPr lang="en-SG" b="1" dirty="0" smtClean="0"/>
              <a:t>olunteer activities</a:t>
            </a:r>
            <a:endParaRPr lang="en-SG" b="1" dirty="0"/>
          </a:p>
        </p:txBody>
      </p:sp>
      <p:pic>
        <p:nvPicPr>
          <p:cNvPr id="51202" name="Picture 2" descr="http://www.mescot.org/index_htm_files/0.gif"/>
          <p:cNvPicPr>
            <a:picLocks noChangeAspect="1" noChangeArrowheads="1"/>
          </p:cNvPicPr>
          <p:nvPr/>
        </p:nvPicPr>
        <p:blipFill>
          <a:blip r:embed="rId2"/>
          <a:srcRect/>
          <a:stretch>
            <a:fillRect/>
          </a:stretch>
        </p:blipFill>
        <p:spPr bwMode="auto">
          <a:xfrm>
            <a:off x="2955925" y="-68263"/>
            <a:ext cx="9525" cy="9525"/>
          </a:xfrm>
          <a:prstGeom prst="rect">
            <a:avLst/>
          </a:prstGeom>
          <a:noFill/>
        </p:spPr>
      </p:pic>
      <p:pic>
        <p:nvPicPr>
          <p:cNvPr id="51203" name="Picture 3" descr="http://www.mescot.org/index_htm_files/0.gif"/>
          <p:cNvPicPr>
            <a:picLocks noChangeAspect="1" noChangeArrowheads="1"/>
          </p:cNvPicPr>
          <p:nvPr/>
        </p:nvPicPr>
        <p:blipFill>
          <a:blip r:embed="rId2"/>
          <a:srcRect/>
          <a:stretch>
            <a:fillRect/>
          </a:stretch>
        </p:blipFill>
        <p:spPr bwMode="auto">
          <a:xfrm>
            <a:off x="5686425" y="-68263"/>
            <a:ext cx="9525" cy="9525"/>
          </a:xfrm>
          <a:prstGeom prst="rect">
            <a:avLst/>
          </a:prstGeom>
          <a:noFill/>
        </p:spPr>
      </p:pic>
      <p:pic>
        <p:nvPicPr>
          <p:cNvPr id="51204" name="Picture 4" descr="http://www.mescot.org/index_htm_files/0.gif"/>
          <p:cNvPicPr>
            <a:picLocks noChangeAspect="1" noChangeArrowheads="1"/>
          </p:cNvPicPr>
          <p:nvPr/>
        </p:nvPicPr>
        <p:blipFill>
          <a:blip r:embed="rId2"/>
          <a:srcRect/>
          <a:stretch>
            <a:fillRect/>
          </a:stretch>
        </p:blipFill>
        <p:spPr bwMode="auto">
          <a:xfrm>
            <a:off x="8842375" y="-68263"/>
            <a:ext cx="9525" cy="9525"/>
          </a:xfrm>
          <a:prstGeom prst="rect">
            <a:avLst/>
          </a:prstGeom>
          <a:noFill/>
        </p:spPr>
      </p:pic>
      <p:pic>
        <p:nvPicPr>
          <p:cNvPr id="51205" name="Picture 5" descr="http://www.mescot.org/index_htm_files/0.gif"/>
          <p:cNvPicPr>
            <a:picLocks noChangeAspect="1" noChangeArrowheads="1"/>
          </p:cNvPicPr>
          <p:nvPr/>
        </p:nvPicPr>
        <p:blipFill>
          <a:blip r:embed="rId2"/>
          <a:srcRect/>
          <a:stretch>
            <a:fillRect/>
          </a:stretch>
        </p:blipFill>
        <p:spPr bwMode="auto">
          <a:xfrm>
            <a:off x="11991975" y="-68263"/>
            <a:ext cx="9525" cy="9525"/>
          </a:xfrm>
          <a:prstGeom prst="rect">
            <a:avLst/>
          </a:prstGeom>
          <a:noFill/>
        </p:spPr>
      </p:pic>
      <p:pic>
        <p:nvPicPr>
          <p:cNvPr id="51206" name="Picture 6" descr="http://www.mescot.org/index_htm_files/0.gif"/>
          <p:cNvPicPr>
            <a:picLocks noChangeAspect="1" noChangeArrowheads="1"/>
          </p:cNvPicPr>
          <p:nvPr/>
        </p:nvPicPr>
        <p:blipFill>
          <a:blip r:embed="rId2"/>
          <a:srcRect/>
          <a:stretch>
            <a:fillRect/>
          </a:stretch>
        </p:blipFill>
        <p:spPr bwMode="auto">
          <a:xfrm>
            <a:off x="14709775" y="-68263"/>
            <a:ext cx="9525" cy="9525"/>
          </a:xfrm>
          <a:prstGeom prst="rect">
            <a:avLst/>
          </a:prstGeom>
          <a:noFill/>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SG" dirty="0"/>
          </a:p>
        </p:txBody>
      </p:sp>
      <p:sp>
        <p:nvSpPr>
          <p:cNvPr id="3" name="Content Placeholder 2"/>
          <p:cNvSpPr>
            <a:spLocks noGrp="1"/>
          </p:cNvSpPr>
          <p:nvPr>
            <p:ph idx="1"/>
          </p:nvPr>
        </p:nvSpPr>
        <p:spPr/>
        <p:txBody>
          <a:bodyPr/>
          <a:lstStyle/>
          <a:p>
            <a:r>
              <a:rPr lang="en-US" dirty="0" smtClean="0"/>
              <a:t>WWF:</a:t>
            </a:r>
            <a:r>
              <a:rPr lang="en-SG" dirty="0" smtClean="0">
                <a:hlinkClick r:id="rId2"/>
              </a:rPr>
              <a:t> </a:t>
            </a:r>
            <a:r>
              <a:rPr lang="en-SG" sz="2800" dirty="0" smtClean="0">
                <a:hlinkClick r:id="rId2"/>
              </a:rPr>
              <a:t>http://wwf.org.my/about_wwf/what_we_do/forests_main/kinabatangan___corridor_of_life/</a:t>
            </a:r>
            <a:endParaRPr lang="en-SG" sz="2800" dirty="0" smtClean="0"/>
          </a:p>
          <a:p>
            <a:endParaRPr lang="en-US" sz="2800" dirty="0" smtClean="0"/>
          </a:p>
          <a:p>
            <a:r>
              <a:rPr lang="en-US" sz="2800" dirty="0" smtClean="0"/>
              <a:t>MESCOT:</a:t>
            </a:r>
          </a:p>
          <a:p>
            <a:pPr>
              <a:buNone/>
            </a:pPr>
            <a:r>
              <a:rPr lang="en-US" sz="2800" dirty="0">
                <a:hlinkClick r:id="rId3"/>
              </a:rPr>
              <a:t>	</a:t>
            </a:r>
            <a:r>
              <a:rPr lang="en-SG" sz="2800" dirty="0" smtClean="0">
                <a:hlinkClick r:id="rId3"/>
              </a:rPr>
              <a:t> http://www.mescot.org/index.htm</a:t>
            </a:r>
            <a:endParaRPr lang="en-US" sz="2800" dirty="0" smtClean="0"/>
          </a:p>
          <a:p>
            <a:endParaRPr lang="en-SG"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6" name="Picture 6" descr="http://www.google.com/url?source=imgres&amp;ct=img&amp;q=http://4.bp.blogspot.com/__Dq5_ABpFrs/S7wMVQOYOHI/AAAAAAAALy4/G6roPkpEArk/s1600/Oriental%2BDarter_Kinabatangan_290310_IMG_7471.jpg&amp;sa=X&amp;ei=ZV6QTbO0F-bDcPOvoPcJ&amp;ved=0CAQQ8wc&amp;usg=AFQjCNHlqg3Fu0umuWAyQMAMNBoei25rZA"/>
          <p:cNvPicPr>
            <a:picLocks noChangeAspect="1" noChangeArrowheads="1"/>
          </p:cNvPicPr>
          <p:nvPr/>
        </p:nvPicPr>
        <p:blipFill>
          <a:blip r:embed="rId2" cstate="email"/>
          <a:srcRect/>
          <a:stretch>
            <a:fillRect/>
          </a:stretch>
        </p:blipFill>
        <p:spPr bwMode="auto">
          <a:xfrm>
            <a:off x="0" y="0"/>
            <a:ext cx="9150037" cy="6858000"/>
          </a:xfrm>
          <a:prstGeom prst="rect">
            <a:avLst/>
          </a:prstGeom>
          <a:noFill/>
        </p:spPr>
      </p:pic>
      <p:sp>
        <p:nvSpPr>
          <p:cNvPr id="2" name="Title 1"/>
          <p:cNvSpPr>
            <a:spLocks noGrp="1"/>
          </p:cNvSpPr>
          <p:nvPr>
            <p:ph type="title"/>
          </p:nvPr>
        </p:nvSpPr>
        <p:spPr>
          <a:xfrm>
            <a:off x="1835696" y="5517232"/>
            <a:ext cx="8229600" cy="1143000"/>
          </a:xfrm>
        </p:spPr>
        <p:txBody>
          <a:bodyPr>
            <a:normAutofit/>
          </a:bodyPr>
          <a:lstStyle/>
          <a:p>
            <a:r>
              <a:rPr lang="en-US" sz="3600" b="1" dirty="0" smtClean="0"/>
              <a:t>Oriental Darter</a:t>
            </a:r>
            <a:endParaRPr lang="en-SG" sz="3600" b="1" dirty="0"/>
          </a:p>
        </p:txBody>
      </p:sp>
      <p:sp>
        <p:nvSpPr>
          <p:cNvPr id="25602" name="AutoShape 2" descr="data:image/jpg;base64,/9j/4AAQSkZJRgABAQAAAQABAAD/2wBDAAkGBwgHBgkIBwgKCgkLDRYPDQwMDRsUFRAWIB0iIiAdHx8kKDQsJCYxJx8fLT0tMTU3Ojo6Iys/RD84QzQ5Ojf/2wBDAQoKCg0MDRoPDxo3JR8lNzc3Nzc3Nzc3Nzc3Nzc3Nzc3Nzc3Nzc3Nzc3Nzc3Nzc3Nzc3Nzc3Nzc3Nzc3Nzc3Nzf/wAARCADAAQcDASIAAhEBAxEB/8QAGwAAAgMBAQEAAAAAAAAAAAAABAUCAwYAAQf/xAA7EAACAQMDAwMCBAUCBQQDAAABAgMABBEFEiETMUEGIlEUYTJCcYEVI5GhsTNSYnLB0fAHJILhkqLx/8QAGQEAAwEBAQAAAAAAAAAAAAAAAQIDAAQF/8QAJBEAAgICAwACAgMBAAAAAAAAAAECEQMhEjFBEyIEUTJhcRT/2gAMAwEAAhEDEQA/AMQkElwx8iriXso2WMgDHip6NdCO5ZXX2MMg0Hr0uJW6Te0ntXNG7AgCNLu+lZbdGcjniqpImTKupWQHBz4rUekPp47KV3VXY9/dgik+oOs97LK/Clqs40gBWjRC6sZI+llvLUpvInjmKyHkcCtBp+ppaWRS2iDux4NIdSWUXG+Y+5zk1kvTSfhPTrgwSFZCQrfFazRraCRgysGzWRW3PWj3fhbzT3S4bjTb8vFl48ZA8VzZ2n6bi+y3VL3+G6ptQZUdxVkxh1Bw8yAKV4HzSG+lmvtSJkXBLZNNlRsRj9hU3FKpehBugiO8ZjKjxQjjpt/J/EPmnV1MltE+73HHc0lmmUjcBgmqRk2K5W9DZHWWyLMCZAM7VpK00k03AO3PY1fbyzMA0eOPNSt9ss75ID4zk8VkqYUrPLYxm66bsY1fyD2NMri3mMRjupAyD8DjuRUbO1S5Rg1uefzKexqq5vZ7IG0kCyIBlSw5FDlb0B72eW8JtZCryDpuMHNAB77TbuWKzlIjbkjPBFX/AMbtZtq3tqxA/MlV3COzJcWDfURZ/Ae4HxTKTT+xomm0K60y+jja5iVLiPgt5zWik03Q9bnWGYRtcR4IcdxWa0/UNPmBiltlt51XJDDvT/R9PstWgF3Z4jnjJAZTgilT2PZDUNButOad7eUvayDDY7r+1YkdOLVo01UF4Ublu/HitnqOqalaTm2eUShgRgL/AJrOz2UdxbFpwXlVuCncUqyKMrDfpReXGi2kN59ErFmB2kqcHNZiRreUxjHH5sVtl0+zls1inYSRj8YAwwqOl2WiW9vLHeWLzQhyUlx7gKo8sW0ExYcxs/TQ9IHg4rY690dY0PSrtmKugKHB+3/1TW00/Q5LVltU6tsw92DkrVdppNtDbCEzH6aGYSJu74+K3yqWgRV2WXOm9f0xafUuPrY+YMnBYfFZ6wNxdo21FWdH2urcZp/q2qmS5RoEDKntUfH3qy90yPUFWWFdtwq/zShwT96Sa5IbtCmbSLmdMSKh/TxSr+HT6ZfJN022Z529qZQXVzEr/TXQdozhope/FHW+qrNb77qIIc4INSxymtEOTvY10n1JEYYLSaPEgk9jfamPqG/t+gTO2YnUDAbFfPNWiNrMJ0kO1zmNs9vtV0XU1orJdkiK3TCr8ml+L49rpjN2driW1tqkUYmDRiPcCDzg/NdV0OgRahZfUEMJ1baSD4rqeGbHFU29G5Cm3uxb2z9RckDg4pW8humJwTzxT3SgrDo3MIZTxV0+n28EuIhxXQpKLegIV6dBIqYI7/apXFnMjZIyh8irr6TpL/L4I+KPt5hNpLSyOOovZTQWSXYW2LbM9OVF7Ipyc156nRJLmN4XDAryB4qi4mZk8AH4qFpHJM21F3Y5NVb9AmPPTEdlqNk9ncsEu4+Y2PmijcG1jdJV96cGkMESRv1ctG6nII7in0kcOq2Q6c4E+MEnzXFmguV+HR8sXDjITGe2DHLZkY9/imCXIEiSAghV7feszdxNHcdMjLg4OK2Gk6MWsVaQkHGc966HiUqIVYj1O7Z8grjcamLLdCjNwD2B81HWLWaO4G6MhQcA44NQnu3XpZPKdhRaa0gNBQjRXERcRSDt8Ghxpd61y2YixbkEdsUNcyPPcCQ9yc8U9ufU0i2SWsNsqOBjqZ5FTnzX8VYq7KJree2EM2nOwZTiVd3GaMl05751uL+2kKAcsO1U+nrYX1pqAkMhYLu3A+ao0vXb6S1bTg7MvYHGTipPnVrwaS1Y66GiXEAiUxYAxz3FIJNJmtL8Pp0gkiJ4Cn+1ejRZpdzT/wAuPyTR8dmNKiW4gDsAQwA5zQhSdJggtnuraa81qZ2iVZgOV8mmdhcxaJocCgs00nhM5FK77W47q5EkThNwAZG+auj1HYQjoHXGfaM4p5ckqozkNdJulvrKXroFnUnZKOSf1qyTTI7S2E0rnqSHI580qbVbeyVxBAweVTjjuavgvrnVNPhWUhZlODnilknJBdjoJp1nGHlKyXLLyBQ15snVVFuzB/CjiitG0yCyiku710mn+54AoiW7ty4ZZYwx/CimnrWwsRx28VrAfp0MJzh1x3qya8hhtWfZ1PaQUPxTK/dI2Dy8BuCMUkQxJfCCZh0j+Y9hmp87Dy8MkLqa4uXNsxEatk1qfTl3cdaS4Lk8fPestqlm2m30wjkDROxK7T4rR+j4TIpjeTap55NdUqcbQVpgGt6ZcPeG7tX9krZ47qfNPYtMgbS+nLOJSR7vlTTi8061ggDRk8HPfjNItHKyaxcRzEhHB2/rXHmc/PASoU6rpFzBaRPIrPbluBRKHp2yCFN64wVA5rTXN3EiRWrgFCO7eDSrogrOhARt+UZaSWVzoFBPpKaCMXNlfP0mYh0DDuK6gLuCeadYZgqTRrnd4YGuq3xxfZmkZk34C7lOCKhFfPMrSMe3agorRpIQI2Jc9hTCH09fQBBIQEfue+K7vjtGSoBWdpmIPzRlvJ7Wjb47VTqGmTadPGQ4ZH5DCq+oFnVjxSzj4Zqw5rOOWI7DtCrkk0b6RWJLsmbBVlIoLJ2OOSpFCQl4ELBiq545qck6o3THUGjte3NyBKqIpOM+aH0aylmuJrWKTbKh9v3FRs2dh1d7Z/WvLOZ7XVEuFzw39aSSbTRmk0Xahor21wGlH8wcn9a1voy4jub9YbnAVQOPmkOq6lJNdiV1OxhQkl7HaSJPBJtkHI2nk10YtJN+BqkfUPV+kaQ9l1ZlUMgyGHFfFb4DqNjjB4FaHVfU739usMSSsxPJkP8Aik8kMiDq3I2hqfJkhdoXbIxQblib5NX6lZmJd5GOKhHMI4m3DgcrRetapFc6TbKkYD/nPmudybErYv03UrjSzKYSD1VwwPatB/6dvZwrf3d4U3Lz7qyidMxcnmqYdoY5bg9+e9GWO00PZqr/AFNta1FI7bItg/OON1N9Q1KLSZ7M3EW63PDDFI/R9o15ds6g7FOAKaev7TEUKHgoM4+a5klHIkukLdMvu9K06/iN3FGuZDlNvxQ1hImn3TK0KvHjBB+KRentUu7KUWxG+E9lJpnq94sUbSsAC3imyXfELdM0cetaKiLFBadUqM42/hNUW9p9VO1xEvSQnIjPisPa6vIiFIY1znJbHNbH0xNBqGpE/VFFePDRFvPzSzxcE2h3KUkEanazmJjEoJxyATzSlrdLOGOUKxIO9/kUyvL2103WFtZboywk+85/DQetalDp2pRR+2SxmHDZyRUoqfgVaiM9PvrHUl2xszOR+bmqtUskTErDK4wwoSxsnj1ASQEpbMu5SPmnM84kgEU2GxwT80JJ6cRE6PnDi0N3L13kKo+Qo+M9qY3E0K3UV1oszIgUZjY45orUjbafc7o7YlnBB3Dg0u06BJ7hZJYTtVsnZ4FdvJtXYyd7NjDbz3WnJPqkrLkZ2KcUovg0k0CWSMo3gdSnE98mo3dvaWgZYyAvxmmWowW9o8VlCMuoDHjtU3UtmsS69EloWheZS4QMue9GaLEuoaLJI0ZWZW2kGl+tRQ3UgmlXdMp9rf8ASjfT2tCwnuLTULfpLLGNjeCanGMbF0AXEciKJZW6ckfsBJ8V1OdShtruMxzhW34ZWFdWeK3sB84it57KQZY5ByuO1aewv31WzKuOmUb8vfIpXqtr1EE3UII7j5ry3XZFtt5OmSOcd69KDa0xxnp8aXmqGG92MkbYUntVfrrS7G0gSa12o2cEKeDU3CQaaWDv1VHIx+L70gurXULxd0jO6DsCe1M5RivsZIP0OIagBDGAXxSLXIZbK8e3fI2tyKeelmfTdWidkIU8EkcUx1vTrfVp7m4kJDMeCozXK5rkF9AWk2qy2G5DyB5owWAe1jnO0KGwaXWtzFokfSujLhuysuDj5xVbeoLUwSQiK4IkbIwQuP65/wAUOE5N0a1Q11VkjtMBQRjmkFnAl3MUJ2gd8DmrY9aRSgNqHjHdJZC279cAU3t/UWiqF26Fbxy55kU8AfOBzVMWBxX2AkZ+9jayuumjZHcHFdJqbNA0Ui7yfJrfWY9Nal77nTYWJA96sVJ/vVk/oLQLt26Mt1a+cbtwA/f9/wCv2p2huD8PmL3Imi2jgiuQnoliMgVurr/0vkjTfa6nGQ3IEq4PjHb9f8fNJtQ9H6vpllLNLGksCZLNG2cAdzSSSQrxszTK5wqDvREVrgKH4I75qyBwiEsO9WO42Asdxb+1K2xB16V1iLSjeF1yAMxn5Ne6ndXuvwrdzlVYnaI18Ch9CsU1ST6ZThlwWHyKfz6c/Tu47Mqksa4VT/moTkou0PS7FFtb2y3sCRFWKjDHPmhPUC9a6khjP4BnFUen5oLTUnTUQwJBwfhq65aR7qZvLEj9qZQ+9k2vtbANMglFxut9pk/2N+ajNUjn0mWG8t43hd+GHwanpxhgVxcIUk3DpSDwa10stnqNm9pfOhOwcink6exqa2fPJJpJUdpGJZjkk9yaHiUyMiyOxXPYntRl2iWs8saEuinCn5oZJhHIJAuQDnFWS1oZuzb+nL9zpNzayNhoRmNmprox+qt+sy53Gs6dRsZ9KVY49t057LRfpq/nguFs5V9gO4Z8CuDLFu2hJIeanpBu0JCDfjHPasVD9fpUtxEYXKM2N+OK22uaw9rLGigdJ8EsD4pfqd//AA26i3qstrMuTnnBpcMpr6yQ8Uq2KdM1FtI1KC5vVZYy4GSOK0tvqlncateXT3kYj2gruPjFZP1HqlzfwtZW8UcsIYOHReVrMyb1jIPeuuMdbA0o6RpbvVhfaqq2x/kLKP35rReqNqWUTTxjhhtYVgtKkSBFfky7gQK1+sXD3elpPcDMZxwPBqWSLTVG6QLHqA6ZZmYIDgZNdU9PWGbQtpQdZZMjPkV1QbV7AmLHRpbcL1Sdv5SaI06PaysTgiiJbOO0umiiLSKRnDEZFBhJUlJjjZ1J42nNejNyugjTVGiEC4z+nijdHs7sWpnmhHQxkE9yKr0aC31CXp6iVgRRwZWCD+prT3lxbxW30Nvcw9IrtLq4OP3rSwc4vkwt2jOK9pLI0W0bqHmEtspCA7c1CW2htrh2FzEdvZt4GaZWF9ZXEJS4uYRnseoK4I48kHaViK1sUXcQuIB1CpTwMZJrG37Bbp0jQxoDjaUwf3rf3CwJvFpLFLx3DKcf1YD+9YjUZy9yySSlwh4yqjnz27/1ru/HjJdod92BxK79l4oyKDH42/aqeuirxgVVJfRr+Jv2rr0YbQSLAyvGcOvIbNbLQNZjvo3gvLjpuqZLdvaOCScY/r818vfUZJDthXH3NHaNZyXtyoldmB/Fk8YFK0pDJ0fTX1i0jg6NlvkSU4WRWOc/7txP3ov1Vfva+mItJt4ZHkufZI/LbUHJyfuSP71l9Jhe5vESFCyocRoO1bCfVVg0zUJ7lWWS0g6ssLgbhjCnA8jsc/f9anKCqh7s+Y3mnTWsqxYMmVzkDgfrQskbRuI5UKk8inievLJHffaCVGJ9pXwSD/0rre99O67qECRrcWczsEUOcoSTgD7f2qUoMnwT6D/QafS3U9xKvDLhSaAvby6HqaYSSFEZtp+MU1tLiO6guo7UlWtuP1rN31xLIXMpDSPwWxXPGNvZpJVRpfUug20unJdQEJOg5A/NWcSSIMiq+5sYOe4qSaxdG3WB3Eqr2z3FL727Rpo8xmKTz96bHGS0yTXgVqcRKqVOAT2q5Z0tbcR89TuTU5bG9m05rlIupFFyzL8UkPXuH3AcfNVQ0bovkZ7hnnaPEZ4FDiCV1UxpuVjgAU3sZrOK0aCf3e7Jx3pfdFLeYPYyNtB3DPzTJjNIJ0CLoXbtdow2flIrT6cFublrqF0WUHAQ/FZ2G+kuVaeYZbHvIHeoTajDbXsc1qxZCoLgHsa5s0ZT1HsaFNjzXLO6CMJRgP8Agx4pfJDNdaTtnbEkZ45p3pmo2+tp0GkPt9y57igdc0qTTJ47mRibab2hh2z8VDE3fGWmI1xdCnT9SS0gmijTdOy7VY0llLj/AFOGyc5ppe2AtbkdJtxxu/QULPErzYIORya7k09m7G/puzhfUbdJCrK6E/oac60hsYHh3how34aylvO9vLFLGxDRnxRWs6x/ELlHCNtAAI/3Gozi3JGb1RpbQLqWlJDbgLNCfbgdxXVV6N1+20/UHe6ToxGPAyO5rq3CL7Mtiy51Gz+gBVw1xxtI/ED96Fl0++kkhJVmWVhj3EAE/pQ38Ild96H2/NaWHWo4lt4pov5kZUEj7ea7FKMu2BNDO10H6KBZprZtxGA2E4P/AMs0m1iQwZWRIo8jGUcRk/sq1pfVmp2l1o6LbxIbhsENjJH71mprW8urJOpEoH/DgChlywhqxjK3NlLcZdHeQL3UbsAf83ag1sbZ5AklwY28rJkEf5FbEabJFAFkuhErdgg5P7nv/SgZNOiULGtsIVds9SflyP8AlB4/fFRWdBtAemDRNLRpn0/+JXY/Asr+wft//aSX1zNqF5Lcm2ERfllQcCtzaemUuN0luwFqBw8q/iP/AAgHJH3OP3oqz0qx0+5TrpHOxOfw4A/uTQ/6YR/0LPmDs54BPNd0NmNxyx8V9F1zSNGvdQZ4UFpKR+KADaT917f0xWRvtDu7WRyo+ojDYEkY7/t3FWx54T/0Vi6Jdp4HNajRcW9rMce502g/GazkK/zAPg9jWl0yNZpI1dsJgnP9ef610Iwda6y2mX1oLWVY5UbcXPit1Z6ppfqyzJliUypmKeLGSMjuBjlT8f8AavhM1xIbx3ZiSGIBB+9aH03qc1nqNte2sqrcRuNybivUXyDnjkZqc030PCVPZf609JLpFytzp7l9PmOFycmJu+0nyMZx+h+Mlbo9uUvbNM4MlyoVsc8Hg/1r676g0saxok5tZP5d5EJIcrgAg5APwcjB/f7VgvS+gXg12Oe9SSKO0z01kQ+5vt9h8/NIpqh3B8tC+0uru01e4WWJ16rMZFA7ZOf+tE+oJrcQwCBff+avp82k3AtFmtNQWAqMtv5H70mvBYSsY9Qm0a8+dyspB+xwf81Lt2aWNL0+YwsQ5x5FW3UUt1CJCwfYP7VuDoegyyZitZFYZ4gugVP9c17aendEWTMiX+G8SSYGP/ivP9aam+iXx/2ZLQ9ensoJLQudjjGPFW6bcRNq8NvLHtgZvdW4Pp7QhDui0y1mbdgoJnLDkc58cfcUs1b0dDdtHPokr23tzslBkU/8pXLD9Dk0sqj2FY32tmb9U2lvY6pIIOYGUEY8UjZt8WFbJre3XpXVXsEt5IoZJE43I+0n/wDMLWK1DStQ0uZUv7OWEM2FYjIP6EcH+tNHaFaa7GKf+30wjjLp7qQQYBZSMEjinuoyr9NFFHxlcGlN/p89iY5JB7HGVNJiWnYsegzSrhrSaOZDgjvWm1v1Il1oAsHTcxcMrfArHQsSqMvbzV0iySgJ+XNK4RcuT7My61mkaWQyH2sMZPgU0vLBxYDUF2mEHbkd6XKjRxbQMgVK3eSZTB9QY4m5Kk8ZrXsHIqtrhQ7bkBB7A1IRtaxC6mhJjY+04qoqkU+JBuX5XzUdU1S6uI4rZl2Qr+EY701WzJltssmozlFwo5IBrq7Igs42VWEjd/0rq230MkNNPeeO2YNkj5r2AwKxeU5YnzTjS7QsipLgKa81f0+jODasMjniuT54uTiwNULrm6RUXB48CiDrim2EbHGKQatDdWzBGQn7gUXo8H1yiArhieSRVFjhJW2Cwk3UkzBo2x+1HxJby2x6+HkIOSe4pvben4LYJ1W5x5qYhskujAwGccZqS/IhDdWPFWrM5bXN1HIIXkcRZ4waJ1mX6eKNwxJbvRd7DFBdqJhiMn8VC+q4LVoIPpHBZiOAadcJ7iBi5iJEVskE85zVkt1FJbs8fsEXtT/iPk0A7lUEbA5HFFX8UX0KCDjprkn+9GLWkwUZi6nMt8zkYzwcUwhu9sR2nB28f+ftSdNzyMfJ/wA0Qpxk/PcCvTWlQyKdP0o317HAJgm88ttzjz2ou+0Gex5juFkGeMrtJ/Tk0f6VUJqsUkqblw3tx9qI9TTCR9+CBGwJA8Cl9HSVBXo31a2lBtO1VplhZi0RPPTY9/2P27Hn5r6AL+wvRFLCxUp7jscHPnnzjisNpdmJ7aSGaGGa0ODtdMkE8Aj4rRWWk6ZY6VmSJfYOSXb/AL1z5qi7Kxnxjs0Gu6vY6f6Xu3t9rzSxtHHErBjuIxk89h3/APOfjdwOvOH758mtPDqFozyptUITjk4pLeRxLcN0GUx54YdhQtrshOXPo8too4j7Yy7HyPFHQ6VrLZktnm2nkBJCBUoLGe0yrgPGwDb1+K18F9Ami9a1k2NEOTUZzkv4AS1swctxqlrcfT3dxdR/KOxpdqTSrLtLs2eQ2eTTn1VrsmqPE0iRkRnAdRgmqTaBtMS5kA3qfaD5FOpOk5AfYCst0tqvTmlDHuRIaDEsvWDuzMw/3c5o+OUPlGG1viu2mNllCg7TnB81dUC3ewa5vevMrMmwgckUwv8AV3uYES6RHREwhC4zUZo7e4CzovTZvxL4pbK6hmhY8D8JpdPQSlLjZFtAAx2php+5wC3JNKQN0mD80+tGSBFc847CtkpLQsnobyWgWxwBl25JrPHKuQ2RzgGtFayvc3CIozuHalLjq3stpcpsZGO01y4292CK1Z0dwyQhGjVhnOSKJaJNURQgQNGPw9qpuoC88Vsn8tvkjg1VH/KkfYfeDtJBp6va7DXo3v2t5LK2RY9skYwwx3rqGIwg3E5+TXUy0hrCkvJ2Rfdt2/FH2WoOSGZh8E5oNdMkMe5jgnxQuoaddW9sZ1Y4HxUljUloMotaZpL+3jvIBIoVjjxQOmzQ297GiKAR3pRpurzQQFZDuzVIuJEuur2zSrDSaEqtGg9Ta0wuIo4TypGcUJN1b3pzQsRIo70tAF3eLvPLeaclGswuzz8UVjjGNF4L6s9aK6v2SCROfnvXkujva3MaPjk9s0THqfSUS8BvvVDanJd3KyOex8VzvnGVR6FtWS1LQJGYGLGSPNJ2tZ4utb3KkFxtz81q49ROQwIJA7ULqUTXzdVVwyjI+9aGSSlUjSqz5qYWiZo1U7lbn7VKNOn7jyx8U/uFR1uNqqJR9uaTquwGRz7j2FexjnzQo79IRv8AWyPjLmIqo+Mkf9qt1u1XrNCvuB4Y/LVb6Vjm6TJD/rzP7m/2KB3rQNpkUsgkZgVZhFHk/i/3N/TNO+yi6E1naXWmenzIzH3n2Z8rzgf0pPd3lxJCY5Zmwey54rQ+stWEkFpBHgRvvkVQOyAhVH/6k/vWWt4mu59pPPip5GkTlt0BSttAGMU/0Wztb2B7adunuXIY0kukWGZkfuprWW1nA+gG5I4C8kVx5p0gJAoLwxSWSzA7RwxPcV6Y2g0mUtMMy8BKQajeQm6X6UkKFAP60z0x479zDLIEYLkE+aZRajbNYHJZObVXlRumexrpLppRHH+FUGAK0U1xavYvbnO9FwigdzWY6RV/dxRT5dgddBN0guVUlAkgHBHmq8xmHYxPUX8QqUV2kcgR+R8mqrplMxMRB3DnFGN9CrumWSOqYwBtZeAaIt9Mt7m1Mu5S47rQujQtqGoIsoxDH3Ne6kx0Wea3iU7WOQT8Gs7bpdlONgWoWIjbfb8gdxUlv2tGiAVWyOQ1D29wzue5U+PiuvbcyfzE7jxTtbqQrTTNro1sG0641AZ6sakqB81nrS1uJIzqNwzMZCfc1VDX7u2sBbQttRh7sVXBqU8li8O/EIyQPvU4Y5K2N4M4dasp7CWC/UC4i/02A70Rodhb6nBJNu2BASfkmsikKtl1fBxzmm3p29ms1eZG9inlT5rSxKKbiCqGVvqVkt+1tcjKgHk/NdWYvme4vZJSArOxbArqMvxlPbbNRv8AS71747ZRs29xR2oRyTWbwooORjJNX+qrKGDUIpbDA3cMF81IGSC1LSRh+O+aKx8Hxj0UlLltmPS3jgX+ZyQe1E3M0MloRGvuA+K8Fo9zdSNJw2SQviio7FUiZQM5+KEltWCxPpUU097GN2MGtDqpa32gnnHxQVtZNbXSyxk4HerNTuGuJdpHIHmllt6GSqIlmuGkk9zcfFF2ZdkxGM0NHYtNId+RTC3DWy7VXP7VPLJdEnZKScW0WR/qfGKdentSFzCVkXDD5pB9Qs1wqYy2e2K1Om6fBDamd8K2M1GdcbaMtifUNEme5klhB2sOcCs7JpciCSWTISNsYraW+uFpxBHEXGcZ+1A+s5o0iSCEBWlHuxT4fyJxnxa7Hl+0Z+w1cafp83TUieZtqNnnH/hotdfuLnUQECiOGFkUKOOcD/z9aptPTN7dsZdhEUcO8H71PSdKP8NM7EpI0mcn4Fej80FWzbKtdhMl3FhyRFEsYz9v/vNLuu1qwdBhh2NOr/TWmuI2gJZWHDGp2ejLPOVmcFU5auaWWL+zFf7M8qG7lM0hznlqbjWVg0KXTUHLNw32oqG60tLuZGVFhjGM/wC6gtVvNBks2NsGWfPHFTc1NpOLN4LItMnmieSOBnIGcgeKqhhklkXpttcHH6VovTfq+20/TpYbq1ZmAwjqM5pHplysuoSzv7VYk8eM10fbdmX9jDc0TIScle5q24iEyIyYO7mo3iBLcuDkY7ilukXE5u0hXLgnhanxvaFasqvB0Adwxk4qVlbM1q0kZ3EnHamesWb3EchWMrIn4lIqHo1xLc/RMvuJ3ZpudY2/0C9DOSKHRbOIygruGSR3zVXqe8sNU0m1kiZfqBww81D11LH1I4Sx3A8AVm4wOlyeRyM1LBBSisj7HUqRTZqwmKg4x3qbXPRlIjORnkVZMjSYljK5xyBXaPbJPdMJjyB5rrbVWwuiqRhOwW3Q7n7rVlpaTSxyCONjs/EMdqa3ulJphhvYZd4zkr8UNHrs8E872sYPW7gikUlKNxALJLeYqZBC2xeCcdqjmSFNobAfnAoyXUbp4JIDEFVjlhjmqordGhZ5cqQMgGnbSQGStlFvcLK6GVcdvvXVZZ9aaIrChKg98V1Tlt7CpH0eO2nu7IXJJyBkGhINSmuYzGyIVHBHbmmlq13ZaWRJGSmMZHiksSbGklUYDc4qMZPEPVrQFLdSC6I4BzziiY7jB3Mp2gcYPegry2a5bMPcHjFHWdlI8GJSBii53sVdCi71WU3GEBCipQ3O58sfealqYtrYlOCw71Cx09ruLrxMQBzRbXE10h9Y6a0gEjcA/etBaadYptSQqWb+9ZCTV5IIhb5wRwTUfqpYbuC4aZyqnkZ8VzcZN7NG27GGraTHa6zugOAcHFT1O+MEIjY+PFLNX1Jrm9SS3JOBgnPeh3uJbuRQ3uI4ppwbqxZLYZpV9FFNvYV5dK2ta2iIPaAP2FCR6ddif2xFhTPTZksLsyOu18Y5qb+t8ezWzWi4NjaC3jVd23B/Ssxc3dqxe1uisSnvjigrvWbmS9ZofcPg0rnu5VuxcXMYLE8AikjBuKTew8tHt/flbgxWU7PGnCmhINQmUyozFS4wTVlwrx3X1TRAA87cUBclZAWxgk5rrhFcaE7K1gMs/TXJyfFWaxZW0CRC3kDv+fB7V1ldSWcpkUA+3HNCNK8zO7d2NXSdhuihep0yg/D54q20yocZwD3+9MdKWJ+rG2MleOM0JZ2/UvDATjJxT8u7CMZ7gvpaRxglu1LLKaW2uopYiVkVsg1qFsQlq0SlVZVPP3pFY2/1EsvWbBj54qOOak2YYX+pzTQSu7gT/mwO4pT6f1A2OrxXPBGSGq24nUSmMKMEctSl1HUbYcDPFPGKcWmuzeDTUbj+Lay757uQtRuLGa3k2yoV+M0uR2iZZEOGU5BrRXOrSapBEZVUPGMcDvTceKSXQGAxxK2M8YqiWWO3uGaMknGMUXcYKjYMAjmk84ZZsP8AtTJWZFzXdyylWkJQ+DRehxfUXiozBRnNcHgeyCG3O9DzIKYem/4Z9WzXLmNgP5efJpXpMZOjb3Gj2UemPOUVyseQf2r53PKk1oRlVftWvv8AWY5UFnDGxBGAPFZXUrOC0dH7seWTPmoQnfYZSsItXW00oJ+diDla6iIbW2uzA0xktYXU8nsSK6jp7YHCmau31qeS1+kmhAIG3dng0u1OU26Kq+aKRQc5UB6X6hZysDI/jtT5LbtlVcU0guznt7dN8mMnxQOpa0WYpanbn4FLwrYJYnP3oWOJhM24Eg9qjVMlsjdjqLukbLHzRGjag9kTGT7DQxtJJZjyaY22mMWUS8L8in5RapgbTLJoY7gNOOT4z5qnTbW4u5zCkZJ/4hxTFbdbe4Ee7KimNrqUVlOOnEr5Hu8ZoQcVfJhsS6hYS2Mix8iRzgg+Kf6bptvZWguJ3UkDOT2pLrM76jqPXmcQADCgHtSybUbyRTbtN1IxwDS5IPI0ovRn/ZuNH1S3vJ5AoGxeNx80i1mZDdyCIAjPelulRzDKxSlXb47UU8bgmNlw475rnl+PwlaC+tHaZpdzqMjPH7UTzR8kKXUJs7iAZQ+2QVXoN7cWdwYgwETcsMVLWdUhhmfo8uR4plHlSSEtJCf1BKPqFgjYMI1wcUmNq8oPTxn4pza2qzRTXErYdueaWbumRID7vFXS4ukD0W3Uc8UgWVNhHiuiYbTxTi2u4muzJfJvUrgcdqEmWI3DLAuEJyAaqpeBbAFRwdw4q22SQzxrEcys3FHRwsGDFAVofDpdGaPh1bK012jIZCeVNWSC6JG38X3qfQWO7ucEbW5GKS3lzPc3nXm4f5o7THkkZ9zZBFTcHFckZohPFCI3D8N+U/NU22nqHBc5+1XTF43KTDv2z3FTQEjejD21pScUZvQZ/BreW33ygxJ4YeTScyPbEwdLKhvxj4p62q7rNYG4Udx96EcrJnKjBpI5ZLvoVOiU4ge1iaGN1I7lj3q7VdFWTSIryLDY/ER4pfcTbhHCr7VT4qyTVUhsjah2bcPcM8Vdb2h0wK1kG1oUbG4YNQjtTDOpyQpPf4ojTIYZbZjnbNv4z8U5vHhsrMKFV9w7mhPJxdUC6A9OnE2pdMfhPG7NEajpyLcLEQ+5TnnsRWcaRmYmBiMHPFM01C7uZLcys3sIyxHikcHytB8o2Wh3FnJi2v0IWEe1WXGa6kOr6gLueI2hXciYYrXUlSByZotys4YEV7d3UTKIiBntWXs9WJI3mjTL1GDhq6WjoT0NJ9KWSHegoH6YJgOORRNjqjCQROOKbT2kd3FlCATSThyWhZKzOvGBE0iHkUNBqMjDDNgj4FF3llcWSuTlk/xS+xtFmO8nFQeKuycoDRQt08KqfexAyaZa56WnsbQXyTZ2jLLilGRbTRuhyyYINW+pfWd5f2YsUQRqRhmByTVoRi0+QqEt3MZVAxnHk0vkldAMKcfIq+3O9en58k01urVU0TeFy2e4rRSjoar2xVpWoG2uQ4xjPKtyKM1TVZfqFxtAI7jxSQoNhx3rxIpJIy4ydvenkBNjhb5mkVEkBJ7tmvdTikt1iuGGVfkGlVv7ZBjvRM9zdXmy2OSidhihaj0Dsqn1KWSIRAYGe9eRuMDJyK9vbB7UoW81Sp2jmsmpKzNF2QO/auUESCQDIJqBG6MivY1lWNdpyPApTUXSSsDgMcmvYYZZyTgk/aqulKfcw85NGw3E0ALx8AjGK3+G6AtRiVpo0jRgceTRGmRyW9xyR381K1AMxkuySvOCKjvzdZTOz71nbVGcjtZuJbm+DTKqlV2jHkUA7yRH2HP6UdcQrcHcz8jsaGRRGSDznzTRaa2C7Irdh1C7efNX/VIMLjntQjJHkkAg1fFF7QO58UrjFmKpoz1CScGrtMsori5VZnAB81dNbh03OcFfFWRQNFamUJlc4J+KykkjdDhtMhkUiBlAj43Ad6rvtBmW0juzKJY842A80BbXdzbptVgY85K15DfTPcDO4KDkIScVJJp2NEKl9PxpbTXkL4xzsx2oC0uEe8RduCRggjjNMLmQCXqvJhXHK9gatkt7OBRPBgzuM89q0siXY3b0LLmNLRsQndKxy2RiuqV1IWLPcsobsAK6qR2i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SG"/>
          </a:p>
        </p:txBody>
      </p:sp>
      <p:sp>
        <p:nvSpPr>
          <p:cNvPr id="25604" name="AutoShape 4" descr="data:image/jpg;base64,/9j/4AAQSkZJRgABAQAAAQABAAD/2wBDAAkGBwgHBgkIBwgKCgkLDRYPDQwMDRsUFRAWIB0iIiAdHx8kKDQsJCYxJx8fLT0tMTU3Ojo6Iys/RD84QzQ5Ojf/2wBDAQoKCg0MDRoPDxo3JR8lNzc3Nzc3Nzc3Nzc3Nzc3Nzc3Nzc3Nzc3Nzc3Nzc3Nzc3Nzc3Nzc3Nzc3Nzc3Nzc3Nzf/wAARCADAAQcDASIAAhEBAxEB/8QAGwAAAgMBAQEAAAAAAAAAAAAABAUCAwYAAQf/xAA7EAACAQMDAwMCBAUCBQQDAAABAgMABBEFEiETMUEGIlEUYTJCcYEVI5GhsTNSYnLB0fAHJILhkqLx/8QAGQEAAwEBAQAAAAAAAAAAAAAAAQIDAAQF/8QAJBEAAgICAwACAgMBAAAAAAAAAAECEQMhEjFBEyIEUTJhcRT/2gAMAwEAAhEDEQA/AMQkElwx8iriXso2WMgDHip6NdCO5ZXX2MMg0Hr0uJW6Te0ntXNG7AgCNLu+lZbdGcjniqpImTKupWQHBz4rUekPp47KV3VXY9/dgik+oOs97LK/Clqs40gBWjRC6sZI+llvLUpvInjmKyHkcCtBp+ppaWRS2iDux4NIdSWUXG+Y+5zk1kvTSfhPTrgwSFZCQrfFazRraCRgysGzWRW3PWj3fhbzT3S4bjTb8vFl48ZA8VzZ2n6bi+y3VL3+G6ptQZUdxVkxh1Bw8yAKV4HzSG+lmvtSJkXBLZNNlRsRj9hU3FKpehBugiO8ZjKjxQjjpt/J/EPmnV1MltE+73HHc0lmmUjcBgmqRk2K5W9DZHWWyLMCZAM7VpK00k03AO3PY1fbyzMA0eOPNSt9ss75ID4zk8VkqYUrPLYxm66bsY1fyD2NMri3mMRjupAyD8DjuRUbO1S5Rg1uefzKexqq5vZ7IG0kCyIBlSw5FDlb0B72eW8JtZCryDpuMHNAB77TbuWKzlIjbkjPBFX/AMbtZtq3tqxA/MlV3COzJcWDfURZ/Ae4HxTKTT+xomm0K60y+jja5iVLiPgt5zWik03Q9bnWGYRtcR4IcdxWa0/UNPmBiltlt51XJDDvT/R9PstWgF3Z4jnjJAZTgilT2PZDUNButOad7eUvayDDY7r+1YkdOLVo01UF4Ublu/HitnqOqalaTm2eUShgRgL/AJrOz2UdxbFpwXlVuCncUqyKMrDfpReXGi2kN59ErFmB2kqcHNZiRreUxjHH5sVtl0+zls1inYSRj8YAwwqOl2WiW9vLHeWLzQhyUlx7gKo8sW0ExYcxs/TQ9IHg4rY690dY0PSrtmKugKHB+3/1TW00/Q5LVltU6tsw92DkrVdppNtDbCEzH6aGYSJu74+K3yqWgRV2WXOm9f0xafUuPrY+YMnBYfFZ6wNxdo21FWdH2urcZp/q2qmS5RoEDKntUfH3qy90yPUFWWFdtwq/zShwT96Sa5IbtCmbSLmdMSKh/TxSr+HT6ZfJN022Z529qZQXVzEr/TXQdozhope/FHW+qrNb77qIIc4INSxymtEOTvY10n1JEYYLSaPEgk9jfamPqG/t+gTO2YnUDAbFfPNWiNrMJ0kO1zmNs9vtV0XU1orJdkiK3TCr8ml+L49rpjN2driW1tqkUYmDRiPcCDzg/NdV0OgRahZfUEMJ1baSD4rqeGbHFU29G5Cm3uxb2z9RckDg4pW8humJwTzxT3SgrDo3MIZTxV0+n28EuIhxXQpKLegIV6dBIqYI7/apXFnMjZIyh8irr6TpL/L4I+KPt5hNpLSyOOovZTQWSXYW2LbM9OVF7Ipyc156nRJLmN4XDAryB4qi4mZk8AH4qFpHJM21F3Y5NVb9AmPPTEdlqNk9ncsEu4+Y2PmijcG1jdJV96cGkMESRv1ctG6nII7in0kcOq2Q6c4E+MEnzXFmguV+HR8sXDjITGe2DHLZkY9/imCXIEiSAghV7feszdxNHcdMjLg4OK2Gk6MWsVaQkHGc966HiUqIVYj1O7Z8grjcamLLdCjNwD2B81HWLWaO4G6MhQcA44NQnu3XpZPKdhRaa0gNBQjRXERcRSDt8Ghxpd61y2YixbkEdsUNcyPPcCQ9yc8U9ufU0i2SWsNsqOBjqZ5FTnzX8VYq7KJree2EM2nOwZTiVd3GaMl05751uL+2kKAcsO1U+nrYX1pqAkMhYLu3A+ao0vXb6S1bTg7MvYHGTipPnVrwaS1Y66GiXEAiUxYAxz3FIJNJmtL8Pp0gkiJ4Cn+1ejRZpdzT/wAuPyTR8dmNKiW4gDsAQwA5zQhSdJggtnuraa81qZ2iVZgOV8mmdhcxaJocCgs00nhM5FK77W47q5EkThNwAZG+auj1HYQjoHXGfaM4p5ckqozkNdJulvrKXroFnUnZKOSf1qyTTI7S2E0rnqSHI580qbVbeyVxBAweVTjjuavgvrnVNPhWUhZlODnilknJBdjoJp1nGHlKyXLLyBQ15snVVFuzB/CjiitG0yCyiku710mn+54AoiW7ty4ZZYwx/CimnrWwsRx28VrAfp0MJzh1x3qya8hhtWfZ1PaQUPxTK/dI2Dy8BuCMUkQxJfCCZh0j+Y9hmp87Dy8MkLqa4uXNsxEatk1qfTl3cdaS4Lk8fPestqlm2m30wjkDROxK7T4rR+j4TIpjeTap55NdUqcbQVpgGt6ZcPeG7tX9krZ47qfNPYtMgbS+nLOJSR7vlTTi8061ggDRk8HPfjNItHKyaxcRzEhHB2/rXHmc/PASoU6rpFzBaRPIrPbluBRKHp2yCFN64wVA5rTXN3EiRWrgFCO7eDSrogrOhARt+UZaSWVzoFBPpKaCMXNlfP0mYh0DDuK6gLuCeadYZgqTRrnd4YGuq3xxfZmkZk34C7lOCKhFfPMrSMe3agorRpIQI2Jc9hTCH09fQBBIQEfue+K7vjtGSoBWdpmIPzRlvJ7Wjb47VTqGmTadPGQ4ZH5DCq+oFnVjxSzj4Zqw5rOOWI7DtCrkk0b6RWJLsmbBVlIoLJ2OOSpFCQl4ELBiq545qck6o3THUGjte3NyBKqIpOM+aH0aylmuJrWKTbKh9v3FRs2dh1d7Z/WvLOZ7XVEuFzw39aSSbTRmk0Xahor21wGlH8wcn9a1voy4jub9YbnAVQOPmkOq6lJNdiV1OxhQkl7HaSJPBJtkHI2nk10YtJN+BqkfUPV+kaQ9l1ZlUMgyGHFfFb4DqNjjB4FaHVfU739usMSSsxPJkP8Aik8kMiDq3I2hqfJkhdoXbIxQblib5NX6lZmJd5GOKhHMI4m3DgcrRetapFc6TbKkYD/nPmudybErYv03UrjSzKYSD1VwwPatB/6dvZwrf3d4U3Lz7qyidMxcnmqYdoY5bg9+e9GWO00PZqr/AFNta1FI7bItg/OON1N9Q1KLSZ7M3EW63PDDFI/R9o15ds6g7FOAKaev7TEUKHgoM4+a5klHIkukLdMvu9K06/iN3FGuZDlNvxQ1hImn3TK0KvHjBB+KRentUu7KUWxG+E9lJpnq94sUbSsAC3imyXfELdM0cetaKiLFBadUqM42/hNUW9p9VO1xEvSQnIjPisPa6vIiFIY1znJbHNbH0xNBqGpE/VFFePDRFvPzSzxcE2h3KUkEanazmJjEoJxyATzSlrdLOGOUKxIO9/kUyvL2103WFtZboywk+85/DQetalDp2pRR+2SxmHDZyRUoqfgVaiM9PvrHUl2xszOR+bmqtUskTErDK4wwoSxsnj1ASQEpbMu5SPmnM84kgEU2GxwT80JJ6cRE6PnDi0N3L13kKo+Qo+M9qY3E0K3UV1oszIgUZjY45orUjbafc7o7YlnBB3Dg0u06BJ7hZJYTtVsnZ4FdvJtXYyd7NjDbz3WnJPqkrLkZ2KcUovg0k0CWSMo3gdSnE98mo3dvaWgZYyAvxmmWowW9o8VlCMuoDHjtU3UtmsS69EloWheZS4QMue9GaLEuoaLJI0ZWZW2kGl+tRQ3UgmlXdMp9rf8ASjfT2tCwnuLTULfpLLGNjeCanGMbF0AXEciKJZW6ckfsBJ8V1OdShtruMxzhW34ZWFdWeK3sB84it57KQZY5ByuO1aewv31WzKuOmUb8vfIpXqtr1EE3UII7j5ry3XZFtt5OmSOcd69KDa0xxnp8aXmqGG92MkbYUntVfrrS7G0gSa12o2cEKeDU3CQaaWDv1VHIx+L70gurXULxd0jO6DsCe1M5RivsZIP0OIagBDGAXxSLXIZbK8e3fI2tyKeelmfTdWidkIU8EkcUx1vTrfVp7m4kJDMeCozXK5rkF9AWk2qy2G5DyB5owWAe1jnO0KGwaXWtzFokfSujLhuysuDj5xVbeoLUwSQiK4IkbIwQuP65/wAUOE5N0a1Q11VkjtMBQRjmkFnAl3MUJ2gd8DmrY9aRSgNqHjHdJZC279cAU3t/UWiqF26Fbxy55kU8AfOBzVMWBxX2AkZ+9jayuumjZHcHFdJqbNA0Ui7yfJrfWY9Nal77nTYWJA96sVJ/vVk/oLQLt26Mt1a+cbtwA/f9/wCv2p2huD8PmL3Imi2jgiuQnoliMgVurr/0vkjTfa6nGQ3IEq4PjHb9f8fNJtQ9H6vpllLNLGksCZLNG2cAdzSSSQrxszTK5wqDvREVrgKH4I75qyBwiEsO9WO42Asdxb+1K2xB16V1iLSjeF1yAMxn5Ne6ndXuvwrdzlVYnaI18Ch9CsU1ST6ZThlwWHyKfz6c/Tu47Mqksa4VT/moTkou0PS7FFtb2y3sCRFWKjDHPmhPUC9a6khjP4BnFUen5oLTUnTUQwJBwfhq65aR7qZvLEj9qZQ+9k2vtbANMglFxut9pk/2N+ajNUjn0mWG8t43hd+GHwanpxhgVxcIUk3DpSDwa10stnqNm9pfOhOwcink6exqa2fPJJpJUdpGJZjkk9yaHiUyMiyOxXPYntRl2iWs8saEuinCn5oZJhHIJAuQDnFWS1oZuzb+nL9zpNzayNhoRmNmprox+qt+sy53Gs6dRsZ9KVY49t057LRfpq/nguFs5V9gO4Z8CuDLFu2hJIeanpBu0JCDfjHPasVD9fpUtxEYXKM2N+OK22uaw9rLGigdJ8EsD4pfqd//AA26i3qstrMuTnnBpcMpr6yQ8Uq2KdM1FtI1KC5vVZYy4GSOK0tvqlncateXT3kYj2gruPjFZP1HqlzfwtZW8UcsIYOHReVrMyb1jIPeuuMdbA0o6RpbvVhfaqq2x/kLKP35rReqNqWUTTxjhhtYVgtKkSBFfky7gQK1+sXD3elpPcDMZxwPBqWSLTVG6QLHqA6ZZmYIDgZNdU9PWGbQtpQdZZMjPkV1QbV7AmLHRpbcL1Sdv5SaI06PaysTgiiJbOO0umiiLSKRnDEZFBhJUlJjjZ1J42nNejNyugjTVGiEC4z+nijdHs7sWpnmhHQxkE9yKr0aC31CXp6iVgRRwZWCD+prT3lxbxW30Nvcw9IrtLq4OP3rSwc4vkwt2jOK9pLI0W0bqHmEtspCA7c1CW2htrh2FzEdvZt4GaZWF9ZXEJS4uYRnseoK4I48kHaViK1sUXcQuIB1CpTwMZJrG37Bbp0jQxoDjaUwf3rf3CwJvFpLFLx3DKcf1YD+9YjUZy9yySSlwh4yqjnz27/1ru/HjJdod92BxK79l4oyKDH42/aqeuirxgVVJfRr+Jv2rr0YbQSLAyvGcOvIbNbLQNZjvo3gvLjpuqZLdvaOCScY/r818vfUZJDthXH3NHaNZyXtyoldmB/Fk8YFK0pDJ0fTX1i0jg6NlvkSU4WRWOc/7txP3ov1Vfva+mItJt4ZHkufZI/LbUHJyfuSP71l9Jhe5vESFCyocRoO1bCfVVg0zUJ7lWWS0g6ssLgbhjCnA8jsc/f9anKCqh7s+Y3mnTWsqxYMmVzkDgfrQskbRuI5UKk8inievLJHffaCVGJ9pXwSD/0rre99O67qECRrcWczsEUOcoSTgD7f2qUoMnwT6D/QafS3U9xKvDLhSaAvby6HqaYSSFEZtp+MU1tLiO6guo7UlWtuP1rN31xLIXMpDSPwWxXPGNvZpJVRpfUug20unJdQEJOg5A/NWcSSIMiq+5sYOe4qSaxdG3WB3Eqr2z3FL727Rpo8xmKTz96bHGS0yTXgVqcRKqVOAT2q5Z0tbcR89TuTU5bG9m05rlIupFFyzL8UkPXuH3AcfNVQ0bovkZ7hnnaPEZ4FDiCV1UxpuVjgAU3sZrOK0aCf3e7Jx3pfdFLeYPYyNtB3DPzTJjNIJ0CLoXbtdow2flIrT6cFublrqF0WUHAQ/FZ2G+kuVaeYZbHvIHeoTajDbXsc1qxZCoLgHsa5s0ZT1HsaFNjzXLO6CMJRgP8Agx4pfJDNdaTtnbEkZ45p3pmo2+tp0GkPt9y57igdc0qTTJ47mRibab2hh2z8VDE3fGWmI1xdCnT9SS0gmijTdOy7VY0llLj/AFOGyc5ppe2AtbkdJtxxu/QULPErzYIORya7k09m7G/puzhfUbdJCrK6E/oac60hsYHh3how34aylvO9vLFLGxDRnxRWs6x/ELlHCNtAAI/3Gozi3JGb1RpbQLqWlJDbgLNCfbgdxXVV6N1+20/UHe6ToxGPAyO5rq3CL7Mtiy51Gz+gBVw1xxtI/ED96Fl0++kkhJVmWVhj3EAE/pQ38Ild96H2/NaWHWo4lt4pov5kZUEj7ea7FKMu2BNDO10H6KBZprZtxGA2E4P/AMs0m1iQwZWRIo8jGUcRk/sq1pfVmp2l1o6LbxIbhsENjJH71mprW8urJOpEoH/DgChlywhqxjK3NlLcZdHeQL3UbsAf83ag1sbZ5AklwY28rJkEf5FbEabJFAFkuhErdgg5P7nv/SgZNOiULGtsIVds9SflyP8AlB4/fFRWdBtAemDRNLRpn0/+JXY/Asr+wft//aSX1zNqF5Lcm2ERfllQcCtzaemUuN0luwFqBw8q/iP/AAgHJH3OP3oqz0qx0+5TrpHOxOfw4A/uTQ/6YR/0LPmDs54BPNd0NmNxyx8V9F1zSNGvdQZ4UFpKR+KADaT917f0xWRvtDu7WRyo+ojDYEkY7/t3FWx54T/0Vi6Jdp4HNajRcW9rMce502g/GazkK/zAPg9jWl0yNZpI1dsJgnP9ef610Iwda6y2mX1oLWVY5UbcXPit1Z6ppfqyzJliUypmKeLGSMjuBjlT8f8AavhM1xIbx3ZiSGIBB+9aH03qc1nqNte2sqrcRuNybivUXyDnjkZqc030PCVPZf609JLpFytzp7l9PmOFycmJu+0nyMZx+h+Mlbo9uUvbNM4MlyoVsc8Hg/1r676g0saxok5tZP5d5EJIcrgAg5APwcjB/f7VgvS+gXg12Oe9SSKO0z01kQ+5vt9h8/NIpqh3B8tC+0uru01e4WWJ16rMZFA7ZOf+tE+oJrcQwCBff+avp82k3AtFmtNQWAqMtv5H70mvBYSsY9Qm0a8+dyspB+xwf81Lt2aWNL0+YwsQ5x5FW3UUt1CJCwfYP7VuDoegyyZitZFYZ4gugVP9c17aendEWTMiX+G8SSYGP/ivP9aam+iXx/2ZLQ9ensoJLQudjjGPFW6bcRNq8NvLHtgZvdW4Pp7QhDui0y1mbdgoJnLDkc58cfcUs1b0dDdtHPokr23tzslBkU/8pXLD9Dk0sqj2FY32tmb9U2lvY6pIIOYGUEY8UjZt8WFbJre3XpXVXsEt5IoZJE43I+0n/wDMLWK1DStQ0uZUv7OWEM2FYjIP6EcH+tNHaFaa7GKf+30wjjLp7qQQYBZSMEjinuoyr9NFFHxlcGlN/p89iY5JB7HGVNJiWnYsegzSrhrSaOZDgjvWm1v1Il1oAsHTcxcMrfArHQsSqMvbzV0iySgJ+XNK4RcuT7My61mkaWQyH2sMZPgU0vLBxYDUF2mEHbkd6XKjRxbQMgVK3eSZTB9QY4m5Kk8ZrXsHIqtrhQ7bkBB7A1IRtaxC6mhJjY+04qoqkU+JBuX5XzUdU1S6uI4rZl2Qr+EY701WzJltssmozlFwo5IBrq7Igs42VWEjd/0rq230MkNNPeeO2YNkj5r2AwKxeU5YnzTjS7QsipLgKa81f0+jODasMjniuT54uTiwNULrm6RUXB48CiDrim2EbHGKQatDdWzBGQn7gUXo8H1yiArhieSRVFjhJW2Cwk3UkzBo2x+1HxJby2x6+HkIOSe4pvben4LYJ1W5x5qYhskujAwGccZqS/IhDdWPFWrM5bXN1HIIXkcRZ4waJ1mX6eKNwxJbvRd7DFBdqJhiMn8VC+q4LVoIPpHBZiOAadcJ7iBi5iJEVskE85zVkt1FJbs8fsEXtT/iPk0A7lUEbA5HFFX8UX0KCDjprkn+9GLWkwUZi6nMt8zkYzwcUwhu9sR2nB28f+ftSdNzyMfJ/wA0Qpxk/PcCvTWlQyKdP0o317HAJgm88ttzjz2ou+0Gex5juFkGeMrtJ/Tk0f6VUJqsUkqblw3tx9qI9TTCR9+CBGwJA8Cl9HSVBXo31a2lBtO1VplhZi0RPPTY9/2P27Hn5r6AL+wvRFLCxUp7jscHPnnzjisNpdmJ7aSGaGGa0ODtdMkE8Aj4rRWWk6ZY6VmSJfYOSXb/AL1z5qi7Kxnxjs0Gu6vY6f6Xu3t9rzSxtHHErBjuIxk89h3/APOfjdwOvOH758mtPDqFozyptUITjk4pLeRxLcN0GUx54YdhQtrshOXPo8too4j7Yy7HyPFHQ6VrLZktnm2nkBJCBUoLGe0yrgPGwDb1+K18F9Ami9a1k2NEOTUZzkv4AS1swctxqlrcfT3dxdR/KOxpdqTSrLtLs2eQ2eTTn1VrsmqPE0iRkRnAdRgmqTaBtMS5kA3qfaD5FOpOk5AfYCst0tqvTmlDHuRIaDEsvWDuzMw/3c5o+OUPlGG1viu2mNllCg7TnB81dUC3ewa5vevMrMmwgckUwv8AV3uYES6RHREwhC4zUZo7e4CzovTZvxL4pbK6hmhY8D8JpdPQSlLjZFtAAx2php+5wC3JNKQN0mD80+tGSBFc847CtkpLQsnobyWgWxwBl25JrPHKuQ2RzgGtFayvc3CIozuHalLjq3stpcpsZGO01y4292CK1Z0dwyQhGjVhnOSKJaJNURQgQNGPw9qpuoC88Vsn8tvkjg1VH/KkfYfeDtJBp6va7DXo3v2t5LK2RY9skYwwx3rqGIwg3E5+TXUy0hrCkvJ2Rfdt2/FH2WoOSGZh8E5oNdMkMe5jgnxQuoaddW9sZ1Y4HxUljUloMotaZpL+3jvIBIoVjjxQOmzQ297GiKAR3pRpurzQQFZDuzVIuJEuur2zSrDSaEqtGg9Ta0wuIo4TypGcUJN1b3pzQsRIo70tAF3eLvPLeaclGswuzz8UVjjGNF4L6s9aK6v2SCROfnvXkujva3MaPjk9s0THqfSUS8BvvVDanJd3KyOex8VzvnGVR6FtWS1LQJGYGLGSPNJ2tZ4utb3KkFxtz81q49ROQwIJA7ULqUTXzdVVwyjI+9aGSSlUjSqz5qYWiZo1U7lbn7VKNOn7jyx8U/uFR1uNqqJR9uaTquwGRz7j2FexjnzQo79IRv8AWyPjLmIqo+Mkf9qt1u1XrNCvuB4Y/LVb6Vjm6TJD/rzP7m/2KB3rQNpkUsgkZgVZhFHk/i/3N/TNO+yi6E1naXWmenzIzH3n2Z8rzgf0pPd3lxJCY5Zmwey54rQ+stWEkFpBHgRvvkVQOyAhVH/6k/vWWt4mu59pPPip5GkTlt0BSttAGMU/0Wztb2B7adunuXIY0kukWGZkfuprWW1nA+gG5I4C8kVx5p0gJAoLwxSWSzA7RwxPcV6Y2g0mUtMMy8BKQajeQm6X6UkKFAP60z0x479zDLIEYLkE+aZRajbNYHJZObVXlRumexrpLppRHH+FUGAK0U1xavYvbnO9FwigdzWY6RV/dxRT5dgddBN0guVUlAkgHBHmq8xmHYxPUX8QqUV2kcgR+R8mqrplMxMRB3DnFGN9CrumWSOqYwBtZeAaIt9Mt7m1Mu5S47rQujQtqGoIsoxDH3Ne6kx0Wea3iU7WOQT8Gs7bpdlONgWoWIjbfb8gdxUlv2tGiAVWyOQ1D29wzue5U+PiuvbcyfzE7jxTtbqQrTTNro1sG0641AZ6sakqB81nrS1uJIzqNwzMZCfc1VDX7u2sBbQttRh7sVXBqU8li8O/EIyQPvU4Y5K2N4M4dasp7CWC/UC4i/02A70Rodhb6nBJNu2BASfkmsikKtl1fBxzmm3p29ms1eZG9inlT5rSxKKbiCqGVvqVkt+1tcjKgHk/NdWYvme4vZJSArOxbArqMvxlPbbNRv8AS71747ZRs29xR2oRyTWbwooORjJNX+qrKGDUIpbDA3cMF81IGSC1LSRh+O+aKx8Hxj0UlLltmPS3jgX+ZyQe1E3M0MloRGvuA+K8Fo9zdSNJw2SQviio7FUiZQM5+KEltWCxPpUU097GN2MGtDqpa32gnnHxQVtZNbXSyxk4HerNTuGuJdpHIHmllt6GSqIlmuGkk9zcfFF2ZdkxGM0NHYtNId+RTC3DWy7VXP7VPLJdEnZKScW0WR/qfGKdentSFzCVkXDD5pB9Qs1wqYy2e2K1Om6fBDamd8K2M1GdcbaMtifUNEme5klhB2sOcCs7JpciCSWTISNsYraW+uFpxBHEXGcZ+1A+s5o0iSCEBWlHuxT4fyJxnxa7Hl+0Z+w1cafp83TUieZtqNnnH/hotdfuLnUQECiOGFkUKOOcD/z9aptPTN7dsZdhEUcO8H71PSdKP8NM7EpI0mcn4Fej80FWzbKtdhMl3FhyRFEsYz9v/vNLuu1qwdBhh2NOr/TWmuI2gJZWHDGp2ejLPOVmcFU5auaWWL+zFf7M8qG7lM0hznlqbjWVg0KXTUHLNw32oqG60tLuZGVFhjGM/wC6gtVvNBks2NsGWfPHFTc1NpOLN4LItMnmieSOBnIGcgeKqhhklkXpttcHH6VovTfq+20/TpYbq1ZmAwjqM5pHplysuoSzv7VYk8eM10fbdmX9jDc0TIScle5q24iEyIyYO7mo3iBLcuDkY7ilukXE5u0hXLgnhanxvaFasqvB0Adwxk4qVlbM1q0kZ3EnHamesWb3EchWMrIn4lIqHo1xLc/RMvuJ3ZpudY2/0C9DOSKHRbOIygruGSR3zVXqe8sNU0m1kiZfqBww81D11LH1I4Sx3A8AVm4wOlyeRyM1LBBSisj7HUqRTZqwmKg4x3qbXPRlIjORnkVZMjSYljK5xyBXaPbJPdMJjyB5rrbVWwuiqRhOwW3Q7n7rVlpaTSxyCONjs/EMdqa3ulJphhvYZd4zkr8UNHrs8E872sYPW7gikUlKNxALJLeYqZBC2xeCcdqjmSFNobAfnAoyXUbp4JIDEFVjlhjmqordGhZ5cqQMgGnbSQGStlFvcLK6GVcdvvXVZZ9aaIrChKg98V1Tlt7CpH0eO2nu7IXJJyBkGhINSmuYzGyIVHBHbmmlq13ZaWRJGSmMZHiksSbGklUYDc4qMZPEPVrQFLdSC6I4BzziiY7jB3Mp2gcYPegry2a5bMPcHjFHWdlI8GJSBii53sVdCi71WU3GEBCipQ3O58sfealqYtrYlOCw71Cx09ruLrxMQBzRbXE10h9Y6a0gEjcA/etBaadYptSQqWb+9ZCTV5IIhb5wRwTUfqpYbuC4aZyqnkZ8VzcZN7NG27GGraTHa6zugOAcHFT1O+MEIjY+PFLNX1Jrm9SS3JOBgnPeh3uJbuRQ3uI4ppwbqxZLYZpV9FFNvYV5dK2ta2iIPaAP2FCR6ddif2xFhTPTZksLsyOu18Y5qb+t8ezWzWi4NjaC3jVd23B/Ssxc3dqxe1uisSnvjigrvWbmS9ZofcPg0rnu5VuxcXMYLE8AikjBuKTew8tHt/flbgxWU7PGnCmhINQmUyozFS4wTVlwrx3X1TRAA87cUBclZAWxgk5rrhFcaE7K1gMs/TXJyfFWaxZW0CRC3kDv+fB7V1ldSWcpkUA+3HNCNK8zO7d2NXSdhuihep0yg/D54q20yocZwD3+9MdKWJ+rG2MleOM0JZ2/UvDATjJxT8u7CMZ7gvpaRxglu1LLKaW2uopYiVkVsg1qFsQlq0SlVZVPP3pFY2/1EsvWbBj54qOOak2YYX+pzTQSu7gT/mwO4pT6f1A2OrxXPBGSGq24nUSmMKMEctSl1HUbYcDPFPGKcWmuzeDTUbj+Lay757uQtRuLGa3k2yoV+M0uR2iZZEOGU5BrRXOrSapBEZVUPGMcDvTceKSXQGAxxK2M8YqiWWO3uGaMknGMUXcYKjYMAjmk84ZZsP8AtTJWZFzXdyylWkJQ+DRehxfUXiozBRnNcHgeyCG3O9DzIKYem/4Z9WzXLmNgP5efJpXpMZOjb3Gj2UemPOUVyseQf2r53PKk1oRlVftWvv8AWY5UFnDGxBGAPFZXUrOC0dH7seWTPmoQnfYZSsItXW00oJ+diDla6iIbW2uzA0xktYXU8nsSK6jp7YHCmau31qeS1+kmhAIG3dng0u1OU26Kq+aKRQc5UB6X6hZysDI/jtT5LbtlVcU0guznt7dN8mMnxQOpa0WYpanbn4FLwrYJYnP3oWOJhM24Eg9qjVMlsjdjqLukbLHzRGjag9kTGT7DQxtJJZjyaY22mMWUS8L8in5RapgbTLJoY7gNOOT4z5qnTbW4u5zCkZJ/4hxTFbdbe4Ee7KimNrqUVlOOnEr5Hu8ZoQcVfJhsS6hYS2Mix8iRzgg+Kf6bptvZWguJ3UkDOT2pLrM76jqPXmcQADCgHtSybUbyRTbtN1IxwDS5IPI0ovRn/ZuNH1S3vJ5AoGxeNx80i1mZDdyCIAjPelulRzDKxSlXb47UU8bgmNlw475rnl+PwlaC+tHaZpdzqMjPH7UTzR8kKXUJs7iAZQ+2QVXoN7cWdwYgwETcsMVLWdUhhmfo8uR4plHlSSEtJCf1BKPqFgjYMI1wcUmNq8oPTxn4pza2qzRTXErYdueaWbumRID7vFXS4ukD0W3Uc8UgWVNhHiuiYbTxTi2u4muzJfJvUrgcdqEmWI3DLAuEJyAaqpeBbAFRwdw4q22SQzxrEcys3FHRwsGDFAVofDpdGaPh1bK012jIZCeVNWSC6JG38X3qfQWO7ucEbW5GKS3lzPc3nXm4f5o7THkkZ9zZBFTcHFckZohPFCI3D8N+U/NU22nqHBc5+1XTF43KTDv2z3FTQEjejD21pScUZvQZ/BreW33ygxJ4YeTScyPbEwdLKhvxj4p62q7rNYG4Udx96EcrJnKjBpI5ZLvoVOiU4ge1iaGN1I7lj3q7VdFWTSIryLDY/ER4pfcTbhHCr7VT4qyTVUhsjah2bcPcM8Vdb2h0wK1kG1oUbG4YNQjtTDOpyQpPf4ojTIYZbZjnbNv4z8U5vHhsrMKFV9w7mhPJxdUC6A9OnE2pdMfhPG7NEajpyLcLEQ+5TnnsRWcaRmYmBiMHPFM01C7uZLcys3sIyxHikcHytB8o2Wh3FnJi2v0IWEe1WXGa6kOr6gLueI2hXciYYrXUlSByZotys4YEV7d3UTKIiBntWXs9WJI3mjTL1GDhq6WjoT0NJ9KWSHegoH6YJgOORRNjqjCQROOKbT2kd3FlCATSThyWhZKzOvGBE0iHkUNBqMjDDNgj4FF3llcWSuTlk/xS+xtFmO8nFQeKuycoDRQt08KqfexAyaZa56WnsbQXyTZ2jLLilGRbTRuhyyYINW+pfWd5f2YsUQRqRhmByTVoRi0+QqEt3MZVAxnHk0vkldAMKcfIq+3O9en58k01urVU0TeFy2e4rRSjoar2xVpWoG2uQ4xjPKtyKM1TVZfqFxtAI7jxSQoNhx3rxIpJIy4ydvenkBNjhb5mkVEkBJ7tmvdTikt1iuGGVfkGlVv7ZBjvRM9zdXmy2OSidhihaj0Dsqn1KWSIRAYGe9eRuMDJyK9vbB7UoW81Sp2jmsmpKzNF2QO/auUESCQDIJqBG6MivY1lWNdpyPApTUXSSsDgMcmvYYZZyTgk/aqulKfcw85NGw3E0ALx8AjGK3+G6AtRiVpo0jRgceTRGmRyW9xyR381K1AMxkuySvOCKjvzdZTOz71nbVGcjtZuJbm+DTKqlV2jHkUA7yRH2HP6UdcQrcHcz8jsaGRRGSDznzTRaa2C7Irdh1C7efNX/VIMLjntQjJHkkAg1fFF7QO58UrjFmKpoz1CScGrtMsori5VZnAB81dNbh03OcFfFWRQNFamUJlc4J+KykkjdDhtMhkUiBlAj43Ad6rvtBmW0juzKJY842A80BbXdzbptVgY85K15DfTPcDO4KDkIScVJJp2NEKl9PxpbTXkL4xzsx2oC0uEe8RduCRggjjNMLmQCXqvJhXHK9gatkt7OBRPBgzuM89q0siXY3b0LLmNLRsQndKxy2RiuqV1IWLPcsobsAK6qR2iR//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SG"/>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8" name="Group 7"/>
          <p:cNvGrpSpPr/>
          <p:nvPr/>
        </p:nvGrpSpPr>
        <p:grpSpPr>
          <a:xfrm>
            <a:off x="395536" y="822325"/>
            <a:ext cx="8534400" cy="6035675"/>
            <a:chOff x="1763688" y="3840162"/>
            <a:chExt cx="8534400" cy="6035675"/>
          </a:xfrm>
        </p:grpSpPr>
        <p:pic>
          <p:nvPicPr>
            <p:cNvPr id="8350" name="Picture 158" descr="Vegetation_2006_2"/>
            <p:cNvPicPr>
              <a:picLocks noChangeAspect="1" noChangeArrowheads="1"/>
            </p:cNvPicPr>
            <p:nvPr/>
          </p:nvPicPr>
          <p:blipFill>
            <a:blip r:embed="rId3" cstate="email"/>
            <a:srcRect/>
            <a:stretch>
              <a:fillRect/>
            </a:stretch>
          </p:blipFill>
          <p:spPr bwMode="auto">
            <a:xfrm>
              <a:off x="1763688" y="3840162"/>
              <a:ext cx="8534400" cy="6035675"/>
            </a:xfrm>
            <a:prstGeom prst="rect">
              <a:avLst/>
            </a:prstGeom>
            <a:noFill/>
            <a:ln w="9525">
              <a:noFill/>
              <a:miter lim="800000"/>
              <a:headEnd/>
              <a:tailEnd/>
            </a:ln>
          </p:spPr>
        </p:pic>
        <p:sp>
          <p:nvSpPr>
            <p:cNvPr id="7" name="TextBox 6"/>
            <p:cNvSpPr txBox="1"/>
            <p:nvPr/>
          </p:nvSpPr>
          <p:spPr>
            <a:xfrm>
              <a:off x="2483768" y="4653136"/>
              <a:ext cx="2304256" cy="769441"/>
            </a:xfrm>
            <a:prstGeom prst="rect">
              <a:avLst/>
            </a:prstGeom>
            <a:noFill/>
          </p:spPr>
          <p:txBody>
            <a:bodyPr wrap="square" rtlCol="0">
              <a:spAutoFit/>
            </a:bodyPr>
            <a:lstStyle/>
            <a:p>
              <a:r>
                <a:rPr lang="en-US" sz="4400" b="1" dirty="0" smtClean="0">
                  <a:latin typeface="+mj-lt"/>
                  <a:ea typeface="+mj-ea"/>
                  <a:cs typeface="+mj-cs"/>
                </a:rPr>
                <a:t>2006</a:t>
              </a:r>
              <a:endParaRPr lang="en-SG" sz="4400" b="1" dirty="0">
                <a:latin typeface="+mj-lt"/>
                <a:ea typeface="+mj-ea"/>
                <a:cs typeface="+mj-cs"/>
              </a:endParaRPr>
            </a:p>
          </p:txBody>
        </p:sp>
      </p:grpSp>
      <p:sp>
        <p:nvSpPr>
          <p:cNvPr id="9218" name="Rectangle 2"/>
          <p:cNvSpPr>
            <a:spLocks noGrp="1" noChangeArrowheads="1"/>
          </p:cNvSpPr>
          <p:nvPr>
            <p:ph type="title"/>
          </p:nvPr>
        </p:nvSpPr>
        <p:spPr>
          <a:xfrm>
            <a:off x="457200" y="0"/>
            <a:ext cx="8229600" cy="944563"/>
          </a:xfrm>
        </p:spPr>
        <p:txBody>
          <a:bodyPr/>
          <a:lstStyle/>
          <a:p>
            <a:pPr eaLnBrk="1" hangingPunct="1"/>
            <a:r>
              <a:rPr lang="en-US" b="1" dirty="0" smtClean="0"/>
              <a:t>Land cover</a:t>
            </a:r>
          </a:p>
        </p:txBody>
      </p:sp>
      <p:grpSp>
        <p:nvGrpSpPr>
          <p:cNvPr id="6" name="Group 5"/>
          <p:cNvGrpSpPr/>
          <p:nvPr/>
        </p:nvGrpSpPr>
        <p:grpSpPr>
          <a:xfrm>
            <a:off x="539552" y="980728"/>
            <a:ext cx="8280920" cy="5556250"/>
            <a:chOff x="1143000" y="1073150"/>
            <a:chExt cx="7848600" cy="5556250"/>
          </a:xfrm>
        </p:grpSpPr>
        <p:pic>
          <p:nvPicPr>
            <p:cNvPr id="8234" name="Picture 42" descr="new_vegetation_1986"/>
            <p:cNvPicPr>
              <a:picLocks noChangeAspect="1" noChangeArrowheads="1"/>
            </p:cNvPicPr>
            <p:nvPr/>
          </p:nvPicPr>
          <p:blipFill>
            <a:blip r:embed="rId4" cstate="email"/>
            <a:srcRect/>
            <a:stretch>
              <a:fillRect/>
            </a:stretch>
          </p:blipFill>
          <p:spPr bwMode="auto">
            <a:xfrm>
              <a:off x="1143000" y="1073150"/>
              <a:ext cx="7848600" cy="5556250"/>
            </a:xfrm>
            <a:prstGeom prst="rect">
              <a:avLst/>
            </a:prstGeom>
            <a:noFill/>
            <a:ln w="9525">
              <a:noFill/>
              <a:miter lim="800000"/>
              <a:headEnd/>
              <a:tailEnd/>
            </a:ln>
          </p:spPr>
        </p:pic>
        <p:sp>
          <p:nvSpPr>
            <p:cNvPr id="5" name="TextBox 4"/>
            <p:cNvSpPr txBox="1"/>
            <p:nvPr/>
          </p:nvSpPr>
          <p:spPr>
            <a:xfrm>
              <a:off x="1691680" y="1556792"/>
              <a:ext cx="2304256" cy="769441"/>
            </a:xfrm>
            <a:prstGeom prst="rect">
              <a:avLst/>
            </a:prstGeom>
            <a:noFill/>
          </p:spPr>
          <p:txBody>
            <a:bodyPr wrap="square" rtlCol="0">
              <a:spAutoFit/>
            </a:bodyPr>
            <a:lstStyle/>
            <a:p>
              <a:r>
                <a:rPr lang="en-US" sz="4400" b="1" dirty="0">
                  <a:latin typeface="+mj-lt"/>
                  <a:ea typeface="+mj-ea"/>
                  <a:cs typeface="+mj-cs"/>
                </a:rPr>
                <a:t>1986</a:t>
              </a:r>
              <a:endParaRPr lang="en-SG" sz="4400" b="1" dirty="0">
                <a:latin typeface="+mj-lt"/>
                <a:ea typeface="+mj-ea"/>
                <a:cs typeface="+mj-cs"/>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0"/>
                                        <p:tgtEl>
                                          <p:spTgt spid="6"/>
                                        </p:tgtEl>
                                      </p:cBhvr>
                                    </p:animEffect>
                                    <p:set>
                                      <p:cBhvr>
                                        <p:cTn id="7" dur="1" fill="hold">
                                          <p:stCondLst>
                                            <p:cond delay="4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fontScale="90000"/>
          </a:bodyPr>
          <a:lstStyle/>
          <a:p>
            <a:r>
              <a:rPr lang="en-SG" b="1" dirty="0"/>
              <a:t>Oil Palm – an important source of income</a:t>
            </a:r>
            <a:endParaRPr lang="en-SG" dirty="0"/>
          </a:p>
        </p:txBody>
      </p:sp>
      <p:sp>
        <p:nvSpPr>
          <p:cNvPr id="3" name="Content Placeholder 2"/>
          <p:cNvSpPr>
            <a:spLocks noGrp="1"/>
          </p:cNvSpPr>
          <p:nvPr>
            <p:ph idx="1"/>
          </p:nvPr>
        </p:nvSpPr>
        <p:spPr/>
        <p:txBody>
          <a:bodyPr>
            <a:normAutofit fontScale="70000" lnSpcReduction="20000"/>
          </a:bodyPr>
          <a:lstStyle/>
          <a:p>
            <a:r>
              <a:rPr lang="en-SG" dirty="0"/>
              <a:t>Being a floodplain, the Kinabatangan is a very fertile area, making it an ideal location for large scale agriculture such as oil palm. Large scale conversion of land into oil palm plantations actually began in the early 1980s. Oil palm fast became the dominant commercial crop in the area, and still is today.</a:t>
            </a:r>
            <a:br>
              <a:rPr lang="en-SG" dirty="0"/>
            </a:br>
            <a:r>
              <a:rPr lang="en-SG" dirty="0"/>
              <a:t/>
            </a:r>
            <a:br>
              <a:rPr lang="en-SG" dirty="0"/>
            </a:br>
            <a:r>
              <a:rPr lang="en-SG" dirty="0"/>
              <a:t>Malaysia is currently the number one producer of oil palm world wide. Sabah is the largest producer of oil palm in Malaysia with a big portion originating from the Kinabatangan region.  </a:t>
            </a:r>
            <a:br>
              <a:rPr lang="en-SG" dirty="0"/>
            </a:br>
            <a:r>
              <a:rPr lang="en-SG" dirty="0"/>
              <a:t/>
            </a:r>
            <a:br>
              <a:rPr lang="en-SG" dirty="0"/>
            </a:br>
            <a:r>
              <a:rPr lang="en-SG" dirty="0"/>
              <a:t>Oil palm is an important source of income for the state and the country, which is why WWF-Malaysia works closely to engage this sector and campaigns for the adoption of sustainable practices/principles such as those advocated by the </a:t>
            </a:r>
            <a:r>
              <a:rPr lang="en-SG" u="sng" dirty="0">
                <a:hlinkClick r:id="rId2"/>
              </a:rPr>
              <a:t>Roundtable on Sustainable Palm Oil (RSPO)</a:t>
            </a:r>
            <a:r>
              <a:rPr lang="en-SG" dirty="0"/>
              <a:t>.</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SG" b="1" dirty="0" err="1" smtClean="0"/>
              <a:t>Kinabatangan</a:t>
            </a:r>
            <a:r>
              <a:rPr lang="en-SG" b="1" dirty="0" smtClean="0"/>
              <a:t> Wildlife Sanctuary</a:t>
            </a:r>
            <a:endParaRPr lang="en-SG" dirty="0"/>
          </a:p>
        </p:txBody>
      </p:sp>
      <p:sp>
        <p:nvSpPr>
          <p:cNvPr id="3" name="Content Placeholder 2"/>
          <p:cNvSpPr>
            <a:spLocks noGrp="1"/>
          </p:cNvSpPr>
          <p:nvPr>
            <p:ph idx="1"/>
          </p:nvPr>
        </p:nvSpPr>
        <p:spPr>
          <a:xfrm>
            <a:off x="251520" y="1340768"/>
            <a:ext cx="8640960" cy="5328592"/>
          </a:xfrm>
        </p:spPr>
        <p:txBody>
          <a:bodyPr>
            <a:normAutofit fontScale="70000" lnSpcReduction="20000"/>
          </a:bodyPr>
          <a:lstStyle/>
          <a:p>
            <a:r>
              <a:rPr lang="en-SG" dirty="0"/>
              <a:t>In 2005, a total of 26,000ha of land in the Lower Kinabatangan was gazetted as the Kinabatangan Wildlife Sanctuary (KWS) under the Wildlife Conservation Enactment (WCE) of 1997. The KWS is now under the protection and management of the Sabah Wildlife Department (SWD).</a:t>
            </a:r>
            <a:br>
              <a:rPr lang="en-SG" dirty="0"/>
            </a:br>
            <a:r>
              <a:rPr lang="en-SG" dirty="0"/>
              <a:t/>
            </a:r>
            <a:br>
              <a:rPr lang="en-SG" dirty="0"/>
            </a:br>
            <a:r>
              <a:rPr lang="en-SG" dirty="0"/>
              <a:t>WWF-Malaysia works closely with SWD to protect the sanctuary from encroaches who regularly venture into these areas to extract logs, clear land for illegal planting activities as well as hunting.</a:t>
            </a:r>
            <a:br>
              <a:rPr lang="en-SG" dirty="0"/>
            </a:br>
            <a:r>
              <a:rPr lang="en-SG" dirty="0"/>
              <a:t/>
            </a:r>
            <a:br>
              <a:rPr lang="en-SG" dirty="0"/>
            </a:br>
            <a:r>
              <a:rPr lang="en-SG" dirty="0"/>
              <a:t>WWF-Malaysia project team members are Honorary Wildlife Warden’s under the WCE, empowered to arrest and confiscate materials from those who encroach or hunt within the protected areas.</a:t>
            </a:r>
            <a:br>
              <a:rPr lang="en-SG" dirty="0"/>
            </a:br>
            <a:r>
              <a:rPr lang="en-SG" dirty="0"/>
              <a:t/>
            </a:r>
            <a:br>
              <a:rPr lang="en-SG" dirty="0"/>
            </a:br>
            <a:r>
              <a:rPr lang="en-SG" dirty="0"/>
              <a:t>Our enforcement team, patrol together with officers from SWD covering Lot 1 to Lot 10 of KWS. These regular patrols are done by boat, with a four-wheel drive vehicle and also on foot through the forest.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467</TotalTime>
  <Words>1180</Words>
  <Application>Microsoft Office PowerPoint</Application>
  <PresentationFormat>On-screen Show (4:3)</PresentationFormat>
  <Paragraphs>129</Paragraphs>
  <Slides>54</Slides>
  <Notes>2</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Office Theme</vt:lpstr>
      <vt:lpstr>Kinabatangan - Corridor of Life Forest Restoration Project </vt:lpstr>
      <vt:lpstr>Slide 2</vt:lpstr>
      <vt:lpstr>Importance of this area (1)</vt:lpstr>
      <vt:lpstr>Importance of this area (2)</vt:lpstr>
      <vt:lpstr>Slide 5</vt:lpstr>
      <vt:lpstr>Oriental Darter</vt:lpstr>
      <vt:lpstr>Land cover</vt:lpstr>
      <vt:lpstr>Oil Palm – an important source of income</vt:lpstr>
      <vt:lpstr>Kinabatangan Wildlife Sanctuary</vt:lpstr>
      <vt:lpstr>Slide 10</vt:lpstr>
      <vt:lpstr>Slide 11</vt:lpstr>
      <vt:lpstr>Slide 12</vt:lpstr>
      <vt:lpstr>The Kinabatangan ‘Corridor of Life’ KCoL</vt:lpstr>
      <vt:lpstr>Partners and Funders</vt:lpstr>
      <vt:lpstr>KOPEL QUICK FACTS •</vt:lpstr>
      <vt:lpstr>Slide 16</vt:lpstr>
      <vt:lpstr>Slide 17</vt:lpstr>
      <vt:lpstr>FOREST RESTORATION</vt:lpstr>
      <vt:lpstr>Tree Nursery</vt:lpstr>
      <vt:lpstr>The compact KOPEL Nursery tucked in behind the Mengaris Village can hold about 30,000 trees when full, this picture shows a mix of six rainforest tree species planted at the Kaboi Site</vt:lpstr>
      <vt:lpstr>Slide 21</vt:lpstr>
      <vt:lpstr>De-vining and liberating the degraded forests from the explosion of vine species has resulted in widespread regeneration in areas where tree planting failed. These incredible results have far outstriped the tree planting efforts in total numbers and diversity of trees established, and is by far been the greatest help to the future regeneration of a climax rainforest. (KOPEL, 2009</vt:lpstr>
      <vt:lpstr>De-Vining</vt:lpstr>
      <vt:lpstr>Tree Planting</vt:lpstr>
      <vt:lpstr>Village Nature Guide (Hasimah) tree planting with Japan University Student Group at the Kaboi Stumping Site Dec 2006</vt:lpstr>
      <vt:lpstr>The planting mix of (local names) Binuang, Mangkapon, and Bongkol at 2m spacing at the Kaboi Site mid 2008</vt:lpstr>
      <vt:lpstr>KOPEL Coordinator (Rosli Jukrana) examining the 2001 year plantings of Nauclea spp - photo taken 2007</vt:lpstr>
      <vt:lpstr>Eco-Fobissea</vt:lpstr>
      <vt:lpstr>Slide 29</vt:lpstr>
      <vt:lpstr>Slide 30</vt:lpstr>
      <vt:lpstr>The FOBISSEA group with the MESCOT team after planting their trees: March 2011</vt:lpstr>
      <vt:lpstr>Slide 32</vt:lpstr>
      <vt:lpstr>Slide 33</vt:lpstr>
      <vt:lpstr>Tungog Rainforest Eco Camp</vt:lpstr>
      <vt:lpstr>Slide 35</vt:lpstr>
      <vt:lpstr>Slide 36</vt:lpstr>
      <vt:lpstr>Slide 37</vt:lpstr>
      <vt:lpstr>Slide 38</vt:lpstr>
      <vt:lpstr>Slide 39</vt:lpstr>
      <vt:lpstr>Slide 40</vt:lpstr>
      <vt:lpstr>Slide 41</vt:lpstr>
      <vt:lpstr>Slide 42</vt:lpstr>
      <vt:lpstr>Slide 43</vt:lpstr>
      <vt:lpstr>Lake Restoration Project</vt:lpstr>
      <vt:lpstr>Water Weed Invasion</vt:lpstr>
      <vt:lpstr>This sad sight of a globally significant aquatic habitat suffocating under the invasive weed Salvinia molesta</vt:lpstr>
      <vt:lpstr>The Salvinia Sludge being dumped by the "Salvinia Sawak" before being taken into the forest for composting</vt:lpstr>
      <vt:lpstr>Slide 48</vt:lpstr>
      <vt:lpstr>Slide 49</vt:lpstr>
      <vt:lpstr>Early efforts to bag the Salvinia and take it to a village composting site</vt:lpstr>
      <vt:lpstr>Salvinia Situation Today</vt:lpstr>
      <vt:lpstr>Slide 52</vt:lpstr>
      <vt:lpstr>KOPEL PROJECTS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DEll Inspiron</dc:creator>
  <cp:lastModifiedBy>MNEWN</cp:lastModifiedBy>
  <cp:revision>105</cp:revision>
  <dcterms:created xsi:type="dcterms:W3CDTF">2011-03-28T09:38:26Z</dcterms:created>
  <dcterms:modified xsi:type="dcterms:W3CDTF">2013-01-30T02:49:58Z</dcterms:modified>
</cp:coreProperties>
</file>