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1"/>
  </p:notesMasterIdLst>
  <p:sldIdLst>
    <p:sldId id="256" r:id="rId2"/>
    <p:sldId id="258" r:id="rId3"/>
    <p:sldId id="259"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2130" y="-4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057CB9-EC94-49FB-922A-CC87913D2FA7}" type="datetimeFigureOut">
              <a:rPr lang="en-US" smtClean="0"/>
              <a:pPr/>
              <a:t>11/8/2012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445BA7-FDDF-463D-925B-3CDC5C7931FF}" type="slidenum">
              <a:rPr lang="en-US" smtClean="0"/>
              <a:pPr/>
              <a:t>‹#›</a:t>
            </a:fld>
            <a:endParaRPr lang="en-US"/>
          </a:p>
        </p:txBody>
      </p:sp>
    </p:spTree>
    <p:extLst>
      <p:ext uri="{BB962C8B-B14F-4D97-AF65-F5344CB8AC3E}">
        <p14:creationId xmlns="" xmlns:p14="http://schemas.microsoft.com/office/powerpoint/2010/main" val="925207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Psammosere</a:t>
            </a:r>
            <a:r>
              <a:rPr lang="en-US" baseline="0" dirty="0" smtClean="0"/>
              <a:t> succession begins in sandy soil</a:t>
            </a:r>
            <a:endParaRPr lang="en-US" dirty="0"/>
          </a:p>
        </p:txBody>
      </p:sp>
      <p:sp>
        <p:nvSpPr>
          <p:cNvPr id="4" name="Slide Number Placeholder 3"/>
          <p:cNvSpPr>
            <a:spLocks noGrp="1"/>
          </p:cNvSpPr>
          <p:nvPr>
            <p:ph type="sldNum" sz="quarter" idx="10"/>
          </p:nvPr>
        </p:nvSpPr>
        <p:spPr/>
        <p:txBody>
          <a:bodyPr/>
          <a:lstStyle/>
          <a:p>
            <a:fld id="{8C445BA7-FDDF-463D-925B-3CDC5C7931FF}" type="slidenum">
              <a:rPr lang="en-US" smtClean="0"/>
              <a:pPr/>
              <a:t>2</a:t>
            </a:fld>
            <a:endParaRPr lang="en-US"/>
          </a:p>
        </p:txBody>
      </p:sp>
    </p:spTree>
    <p:extLst>
      <p:ext uri="{BB962C8B-B14F-4D97-AF65-F5344CB8AC3E}">
        <p14:creationId xmlns="" xmlns:p14="http://schemas.microsoft.com/office/powerpoint/2010/main" val="2506592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B622662A-869F-4750-AEDB-D877CBE3AB69}" type="datetimeFigureOut">
              <a:rPr lang="en-SG" smtClean="0"/>
              <a:pPr/>
              <a:t>11/8/2012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a:xfrm>
            <a:off x="7991475" y="6429375"/>
            <a:ext cx="876300" cy="292100"/>
          </a:xfrm>
        </p:spPr>
        <p:txBody>
          <a:bodyPr/>
          <a:lstStyle/>
          <a:p>
            <a:fld id="{FE6FE200-117E-4FCD-AE19-CF41BCFAA15F}" type="slidenum">
              <a:rPr lang="en-SG" smtClean="0"/>
              <a:pPr/>
              <a:t>‹#›</a:t>
            </a:fld>
            <a:endParaRPr lang="en-SG"/>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22662A-869F-4750-AEDB-D877CBE3AB69}" type="datetimeFigureOut">
              <a:rPr lang="en-SG" smtClean="0"/>
              <a:pPr/>
              <a:t>11/8/2012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E6FE200-117E-4FCD-AE19-CF41BCFAA15F}"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22662A-869F-4750-AEDB-D877CBE3AB69}" type="datetimeFigureOut">
              <a:rPr lang="en-SG" smtClean="0"/>
              <a:pPr/>
              <a:t>11/8/2012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E6FE200-117E-4FCD-AE19-CF41BCFAA15F}" type="slidenum">
              <a:rPr lang="en-SG" smtClean="0"/>
              <a:pPr/>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B622662A-869F-4750-AEDB-D877CBE3AB69}" type="datetimeFigureOut">
              <a:rPr lang="en-SG" smtClean="0"/>
              <a:pPr/>
              <a:t>11/8/2012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E6FE200-117E-4FCD-AE19-CF41BCFAA15F}" type="slidenum">
              <a:rPr lang="en-SG" smtClean="0"/>
              <a:pPr/>
              <a:t>‹#›</a:t>
            </a:fld>
            <a:endParaRPr lang="en-SG"/>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B622662A-869F-4750-AEDB-D877CBE3AB69}" type="datetimeFigureOut">
              <a:rPr lang="en-SG" smtClean="0"/>
              <a:pPr/>
              <a:t>11/8/2012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E6FE200-117E-4FCD-AE19-CF41BCFAA15F}" type="slidenum">
              <a:rPr lang="en-SG" smtClean="0"/>
              <a:pPr/>
              <a:t>‹#›</a:t>
            </a:fld>
            <a:endParaRPr lang="en-SG"/>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622662A-869F-4750-AEDB-D877CBE3AB69}" type="datetimeFigureOut">
              <a:rPr lang="en-SG" smtClean="0"/>
              <a:pPr/>
              <a:t>11/8/2012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FE6FE200-117E-4FCD-AE19-CF41BCFAA15F}" type="slidenum">
              <a:rPr lang="en-SG" smtClean="0"/>
              <a:pPr/>
              <a:t>‹#›</a:t>
            </a:fld>
            <a:endParaRPr lang="en-SG"/>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B622662A-869F-4750-AEDB-D877CBE3AB69}" type="datetimeFigureOut">
              <a:rPr lang="en-SG" smtClean="0"/>
              <a:pPr/>
              <a:t>11/8/2012</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FE6FE200-117E-4FCD-AE19-CF41BCFAA15F}" type="slidenum">
              <a:rPr lang="en-SG" smtClean="0"/>
              <a:pPr/>
              <a:t>‹#›</a:t>
            </a:fld>
            <a:endParaRPr lang="en-SG"/>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B622662A-869F-4750-AEDB-D877CBE3AB69}" type="datetimeFigureOut">
              <a:rPr lang="en-SG" smtClean="0"/>
              <a:pPr/>
              <a:t>11/8/2012</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FE6FE200-117E-4FCD-AE19-CF41BCFAA15F}" type="slidenum">
              <a:rPr lang="en-SG" smtClean="0"/>
              <a:pPr/>
              <a:t>‹#›</a:t>
            </a:fld>
            <a:endParaRPr lang="en-SG"/>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22662A-869F-4750-AEDB-D877CBE3AB69}" type="datetimeFigureOut">
              <a:rPr lang="en-SG" smtClean="0"/>
              <a:pPr/>
              <a:t>11/8/2012</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FE6FE200-117E-4FCD-AE19-CF41BCFAA15F}"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B622662A-869F-4750-AEDB-D877CBE3AB69}" type="datetimeFigureOut">
              <a:rPr lang="en-SG" smtClean="0"/>
              <a:pPr/>
              <a:t>11/8/2012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FE6FE200-117E-4FCD-AE19-CF41BCFAA15F}" type="slidenum">
              <a:rPr lang="en-SG" smtClean="0"/>
              <a:pPr/>
              <a:t>‹#›</a:t>
            </a:fld>
            <a:endParaRPr lang="en-SG"/>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B622662A-869F-4750-AEDB-D877CBE3AB69}" type="datetimeFigureOut">
              <a:rPr lang="en-SG" smtClean="0"/>
              <a:pPr/>
              <a:t>11/8/2012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FE6FE200-117E-4FCD-AE19-CF41BCFAA15F}" type="slidenum">
              <a:rPr lang="en-SG" smtClean="0"/>
              <a:pPr/>
              <a:t>‹#›</a:t>
            </a:fld>
            <a:endParaRPr lang="en-SG"/>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B622662A-869F-4750-AEDB-D877CBE3AB69}" type="datetimeFigureOut">
              <a:rPr lang="en-SG" smtClean="0"/>
              <a:pPr/>
              <a:t>11/8/2012</a:t>
            </a:fld>
            <a:endParaRPr lang="en-SG"/>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SG"/>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FE6FE200-117E-4FCD-AE19-CF41BCFAA15F}" type="slidenum">
              <a:rPr lang="en-SG" smtClean="0"/>
              <a:pPr/>
              <a:t>‹#›</a:t>
            </a:fld>
            <a:endParaRPr lang="en-SG"/>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Psammosere</a:t>
            </a:r>
            <a:r>
              <a:rPr lang="en-US" dirty="0" smtClean="0"/>
              <a:t> Succession</a:t>
            </a:r>
            <a:endParaRPr lang="en-SG"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152400"/>
            <a:ext cx="3581400" cy="563562"/>
          </a:xfrm>
        </p:spPr>
        <p:txBody>
          <a:bodyPr>
            <a:normAutofit/>
          </a:bodyPr>
          <a:lstStyle/>
          <a:p>
            <a:pPr algn="ctr"/>
            <a:r>
              <a:rPr lang="en-US" sz="1800" b="1" dirty="0" smtClean="0"/>
              <a:t>Embryo Dunes</a:t>
            </a:r>
            <a:endParaRPr lang="en-SG" sz="1800" b="1" dirty="0"/>
          </a:p>
        </p:txBody>
      </p:sp>
      <p:sp>
        <p:nvSpPr>
          <p:cNvPr id="3" name="Content Placeholder 2"/>
          <p:cNvSpPr>
            <a:spLocks noGrp="1"/>
          </p:cNvSpPr>
          <p:nvPr>
            <p:ph sz="quarter" idx="13"/>
          </p:nvPr>
        </p:nvSpPr>
        <p:spPr>
          <a:xfrm>
            <a:off x="457200" y="1066800"/>
            <a:ext cx="8229600" cy="5364163"/>
          </a:xfrm>
        </p:spPr>
        <p:txBody>
          <a:bodyPr>
            <a:normAutofit fontScale="92500" lnSpcReduction="10000"/>
          </a:bodyPr>
          <a:lstStyle/>
          <a:p>
            <a:pPr>
              <a:buNone/>
            </a:pPr>
            <a:endParaRPr lang="en-SG" sz="1400" b="1" dirty="0" smtClean="0"/>
          </a:p>
          <a:p>
            <a:pPr>
              <a:buNone/>
            </a:pPr>
            <a:r>
              <a:rPr lang="en-SG" sz="1400" b="1" u="sng" dirty="0" smtClean="0"/>
              <a:t>Physical Description and Habitat</a:t>
            </a:r>
          </a:p>
          <a:p>
            <a:r>
              <a:rPr lang="en-SG" sz="1400" b="1" dirty="0" smtClean="0"/>
              <a:t>Embryo dunes are dry beach features (above mean high water/</a:t>
            </a:r>
            <a:r>
              <a:rPr lang="en-SG" sz="1400" b="1" dirty="0" err="1" smtClean="0"/>
              <a:t>wracklines</a:t>
            </a:r>
            <a:r>
              <a:rPr lang="en-SG" sz="1400" b="1" dirty="0" smtClean="0"/>
              <a:t>) that are formed by wind deposited sand.</a:t>
            </a:r>
          </a:p>
          <a:p>
            <a:r>
              <a:rPr lang="en-SG" sz="1400" b="1" dirty="0" smtClean="0"/>
              <a:t>The plants range in size from 50-120cm.</a:t>
            </a:r>
            <a:endParaRPr lang="en-SG" sz="1400" b="1" dirty="0"/>
          </a:p>
          <a:p>
            <a:r>
              <a:rPr lang="en-SG" sz="1400" b="1" dirty="0"/>
              <a:t>H</a:t>
            </a:r>
            <a:r>
              <a:rPr lang="en-SG" sz="1400" b="1" dirty="0" smtClean="0"/>
              <a:t>ave numerous long leaves with distinctive close-grained heads.</a:t>
            </a:r>
          </a:p>
          <a:p>
            <a:r>
              <a:rPr lang="en-SG" sz="1400" b="1" dirty="0"/>
              <a:t>L</a:t>
            </a:r>
            <a:r>
              <a:rPr lang="en-SG" sz="1400" b="1" dirty="0" smtClean="0"/>
              <a:t>eaves are rolled along their length to reduce water loss.</a:t>
            </a:r>
          </a:p>
          <a:p>
            <a:r>
              <a:rPr lang="en-SG" sz="1400" b="1" dirty="0" smtClean="0"/>
              <a:t>They decrease the wind velocity and allow the wind blown sand to be deposited on the </a:t>
            </a:r>
            <a:r>
              <a:rPr lang="en-SG" sz="1400" b="1" dirty="0" err="1" smtClean="0"/>
              <a:t>downdrift</a:t>
            </a:r>
            <a:r>
              <a:rPr lang="en-SG" sz="1400" b="1" dirty="0" smtClean="0"/>
              <a:t> side.</a:t>
            </a:r>
          </a:p>
          <a:p>
            <a:r>
              <a:rPr lang="en-SG" sz="1400" b="1" dirty="0" smtClean="0"/>
              <a:t>Long rooting stems to bind them to the sand.</a:t>
            </a:r>
          </a:p>
          <a:p>
            <a:r>
              <a:rPr lang="en-US" sz="1400" b="1" dirty="0" smtClean="0"/>
              <a:t>Soil surface pH level 8</a:t>
            </a:r>
          </a:p>
          <a:p>
            <a:r>
              <a:rPr lang="en-US" sz="1400" b="1" dirty="0" smtClean="0"/>
              <a:t>% humus: &gt;1</a:t>
            </a:r>
          </a:p>
          <a:p>
            <a:r>
              <a:rPr lang="en-US" sz="1400" b="1" dirty="0" smtClean="0"/>
              <a:t>Salt-tolerant</a:t>
            </a:r>
          </a:p>
          <a:p>
            <a:pPr>
              <a:buNone/>
            </a:pPr>
            <a:endParaRPr lang="en-US" sz="1400" b="1" dirty="0"/>
          </a:p>
          <a:p>
            <a:pPr>
              <a:buNone/>
            </a:pPr>
            <a:r>
              <a:rPr lang="en-US" sz="1400" b="1" u="sng" dirty="0" smtClean="0"/>
              <a:t>Flora</a:t>
            </a:r>
          </a:p>
          <a:p>
            <a:pPr>
              <a:buNone/>
            </a:pPr>
            <a:r>
              <a:rPr lang="en-US" sz="1400" b="1" dirty="0" smtClean="0"/>
              <a:t>Very few species diversity. </a:t>
            </a:r>
          </a:p>
          <a:p>
            <a:pPr>
              <a:buNone/>
            </a:pPr>
            <a:r>
              <a:rPr lang="en-US" sz="1400" b="1" dirty="0" smtClean="0"/>
              <a:t>Dominating plants: Couch, </a:t>
            </a:r>
            <a:r>
              <a:rPr lang="en-US" sz="1400" b="1" dirty="0" err="1" smtClean="0"/>
              <a:t>Marram</a:t>
            </a:r>
            <a:r>
              <a:rPr lang="en-US" sz="1400" b="1" dirty="0" smtClean="0"/>
              <a:t> and Lyme grass</a:t>
            </a:r>
          </a:p>
          <a:p>
            <a:pPr>
              <a:buNone/>
            </a:pPr>
            <a:endParaRPr lang="en-US" sz="1400" b="1" dirty="0" smtClean="0"/>
          </a:p>
          <a:p>
            <a:pPr>
              <a:buNone/>
            </a:pPr>
            <a:endParaRPr lang="en-US" sz="1400" b="1" dirty="0" smtClean="0"/>
          </a:p>
          <a:p>
            <a:pPr>
              <a:buNone/>
            </a:pPr>
            <a:r>
              <a:rPr lang="en-US" sz="1400" b="1" u="sng" dirty="0" smtClean="0"/>
              <a:t>Fauna</a:t>
            </a:r>
          </a:p>
          <a:p>
            <a:pPr>
              <a:buNone/>
            </a:pPr>
            <a:r>
              <a:rPr lang="en-SG" sz="1400" b="1" dirty="0"/>
              <a:t>U</a:t>
            </a:r>
            <a:r>
              <a:rPr lang="en-SG" sz="1400" b="1" dirty="0" smtClean="0"/>
              <a:t>sed </a:t>
            </a:r>
            <a:r>
              <a:rPr lang="en-SG" sz="1400" b="1" dirty="0"/>
              <a:t>by many species </a:t>
            </a:r>
            <a:r>
              <a:rPr lang="en-SG" sz="1400" b="1" dirty="0" smtClean="0"/>
              <a:t>of invertebrates </a:t>
            </a:r>
            <a:r>
              <a:rPr lang="en-SG" sz="1400" b="1" dirty="0"/>
              <a:t>(</a:t>
            </a:r>
            <a:r>
              <a:rPr lang="en-SG" sz="1400" b="1" dirty="0" err="1" smtClean="0"/>
              <a:t>eg</a:t>
            </a:r>
            <a:r>
              <a:rPr lang="en-SG" sz="1400" b="1" dirty="0"/>
              <a:t>. beetles, </a:t>
            </a:r>
            <a:r>
              <a:rPr lang="en-SG" sz="1400" b="1" dirty="0" smtClean="0"/>
              <a:t>annelids)</a:t>
            </a:r>
          </a:p>
          <a:p>
            <a:pPr>
              <a:buNone/>
            </a:pPr>
            <a:r>
              <a:rPr lang="en-SG" sz="1400" b="1" dirty="0" smtClean="0"/>
              <a:t>for </a:t>
            </a:r>
            <a:r>
              <a:rPr lang="en-SG" sz="1400" b="1" dirty="0"/>
              <a:t>nesting, feeding, and rearing of young.</a:t>
            </a:r>
            <a:endParaRPr lang="en-US" sz="1400" b="1" dirty="0" smtClean="0"/>
          </a:p>
          <a:p>
            <a:pPr>
              <a:buNone/>
            </a:pPr>
            <a:endParaRPr lang="en-US" sz="1200" b="1" dirty="0"/>
          </a:p>
          <a:p>
            <a:pPr>
              <a:buNone/>
            </a:pPr>
            <a:endParaRPr lang="en-US" sz="1200" b="1" dirty="0" smtClean="0"/>
          </a:p>
          <a:p>
            <a:pPr>
              <a:buNone/>
            </a:pPr>
            <a:endParaRPr lang="en-US" sz="1200" b="1" dirty="0"/>
          </a:p>
          <a:p>
            <a:pPr>
              <a:buNone/>
            </a:pPr>
            <a:endParaRPr lang="en-SG" sz="1200" b="1" dirty="0" smtClean="0"/>
          </a:p>
          <a:p>
            <a:endParaRPr lang="en-SG" sz="1200" b="1" dirty="0" smtClean="0"/>
          </a:p>
          <a:p>
            <a:endParaRPr lang="en-SG" sz="1200" b="1" dirty="0"/>
          </a:p>
        </p:txBody>
      </p:sp>
      <p:pic>
        <p:nvPicPr>
          <p:cNvPr id="7170" name="Picture 2" descr="http://oedg.niu.edu/GVFT/IL_State_Beach_Park/Images/Three-Grass.jpg"/>
          <p:cNvPicPr>
            <a:picLocks noChangeAspect="1" noChangeArrowheads="1"/>
          </p:cNvPicPr>
          <p:nvPr/>
        </p:nvPicPr>
        <p:blipFill>
          <a:blip r:embed="rId3" cstate="print"/>
          <a:srcRect/>
          <a:stretch>
            <a:fillRect/>
          </a:stretch>
        </p:blipFill>
        <p:spPr bwMode="auto">
          <a:xfrm>
            <a:off x="5791200" y="4191000"/>
            <a:ext cx="2986066" cy="224122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a:bodyPr>
          <a:lstStyle/>
          <a:p>
            <a:pPr algn="ctr"/>
            <a:r>
              <a:rPr lang="en-US" sz="1800" b="1" dirty="0" smtClean="0"/>
              <a:t>Fore Dunes</a:t>
            </a:r>
            <a:endParaRPr lang="en-SG" sz="1800" b="1" dirty="0"/>
          </a:p>
        </p:txBody>
      </p:sp>
      <p:sp>
        <p:nvSpPr>
          <p:cNvPr id="3" name="Content Placeholder 2"/>
          <p:cNvSpPr>
            <a:spLocks noGrp="1"/>
          </p:cNvSpPr>
          <p:nvPr>
            <p:ph sz="quarter" idx="13"/>
          </p:nvPr>
        </p:nvSpPr>
        <p:spPr>
          <a:xfrm>
            <a:off x="457200" y="990600"/>
            <a:ext cx="8229600" cy="5562600"/>
          </a:xfrm>
        </p:spPr>
        <p:txBody>
          <a:bodyPr>
            <a:normAutofit lnSpcReduction="10000"/>
          </a:bodyPr>
          <a:lstStyle/>
          <a:p>
            <a:pPr>
              <a:buNone/>
            </a:pPr>
            <a:endParaRPr lang="en-US" sz="1400" b="1" dirty="0" smtClean="0"/>
          </a:p>
          <a:p>
            <a:pPr>
              <a:buNone/>
            </a:pPr>
            <a:r>
              <a:rPr lang="en-US" sz="1400" b="1" u="sng" dirty="0" smtClean="0"/>
              <a:t>Physical description and Habitat</a:t>
            </a:r>
          </a:p>
          <a:p>
            <a:r>
              <a:rPr lang="en-SG" sz="1400" b="1" dirty="0" smtClean="0"/>
              <a:t>The upward growth of embryo dunes. Surface is raised, so it is out of the reach of all but the highest storm tides. This, together with the washing by fresh rainwater, results in a slightly less salty and unstable substrate. </a:t>
            </a:r>
          </a:p>
          <a:p>
            <a:r>
              <a:rPr lang="en-SG" sz="1400" b="1" dirty="0" err="1" smtClean="0"/>
              <a:t>Marram</a:t>
            </a:r>
            <a:r>
              <a:rPr lang="en-SG" sz="1400" b="1" dirty="0" smtClean="0"/>
              <a:t> grass is the major dune building grass.</a:t>
            </a:r>
          </a:p>
          <a:p>
            <a:r>
              <a:rPr lang="en-SG" sz="1400" b="1" dirty="0" smtClean="0"/>
              <a:t>Plants are tall and robust (but flexible in the wind) </a:t>
            </a:r>
          </a:p>
          <a:p>
            <a:r>
              <a:rPr lang="en-SG" sz="1400" b="1" dirty="0" smtClean="0"/>
              <a:t> </a:t>
            </a:r>
            <a:r>
              <a:rPr lang="en-SG" sz="1400" b="1" dirty="0"/>
              <a:t>V</a:t>
            </a:r>
            <a:r>
              <a:rPr lang="en-SG" sz="1400" b="1" dirty="0" smtClean="0"/>
              <a:t>ery effective at trapping sand by reducing the </a:t>
            </a:r>
            <a:r>
              <a:rPr lang="en-SG" sz="1400" b="1" dirty="0" err="1" smtClean="0"/>
              <a:t>windspeed</a:t>
            </a:r>
            <a:endParaRPr lang="en-SG" sz="1400" b="1" dirty="0" smtClean="0"/>
          </a:p>
          <a:p>
            <a:r>
              <a:rPr lang="en-SG" sz="1400" b="1" dirty="0" smtClean="0"/>
              <a:t>Able to grow upwards at rates of up to one metre a year. </a:t>
            </a:r>
          </a:p>
          <a:p>
            <a:r>
              <a:rPr lang="en-SG" sz="1400" b="1" dirty="0" smtClean="0"/>
              <a:t>The dead leaves of the </a:t>
            </a:r>
            <a:r>
              <a:rPr lang="en-SG" sz="1400" b="1" dirty="0" err="1" smtClean="0"/>
              <a:t>Marram</a:t>
            </a:r>
            <a:r>
              <a:rPr lang="en-SG" sz="1400" b="1" dirty="0" smtClean="0"/>
              <a:t> add organic matter to the soil which increases water-holding capacity and plant nutrients</a:t>
            </a:r>
          </a:p>
          <a:p>
            <a:r>
              <a:rPr lang="en-US" sz="1400" b="1" dirty="0" smtClean="0"/>
              <a:t>% humus: &gt;1</a:t>
            </a:r>
            <a:endParaRPr lang="en-SG" sz="1400" b="1" dirty="0" smtClean="0"/>
          </a:p>
          <a:p>
            <a:r>
              <a:rPr lang="en-US" sz="1400" b="1" dirty="0" smtClean="0"/>
              <a:t>Soil surface pH level 7.5</a:t>
            </a:r>
            <a:endParaRPr lang="en-SG" sz="1400" b="1" dirty="0" smtClean="0"/>
          </a:p>
          <a:p>
            <a:pPr>
              <a:buNone/>
            </a:pPr>
            <a:endParaRPr lang="en-US" sz="1400" b="1" dirty="0" smtClean="0"/>
          </a:p>
          <a:p>
            <a:pPr>
              <a:buNone/>
            </a:pPr>
            <a:r>
              <a:rPr lang="en-US" sz="1400" b="1" u="sng" dirty="0" smtClean="0"/>
              <a:t>Flora</a:t>
            </a:r>
            <a:endParaRPr lang="en-SG" sz="1400" b="1" u="sng" dirty="0" smtClean="0"/>
          </a:p>
          <a:p>
            <a:pPr>
              <a:buNone/>
            </a:pPr>
            <a:r>
              <a:rPr lang="en-SG" sz="1400" b="1" dirty="0" smtClean="0"/>
              <a:t>With the increased humus and shelter, more plants are able </a:t>
            </a:r>
          </a:p>
          <a:p>
            <a:pPr>
              <a:buNone/>
            </a:pPr>
            <a:r>
              <a:rPr lang="en-SG" sz="1400" b="1" dirty="0" smtClean="0"/>
              <a:t> to colonise and the species diversity starts to increase. </a:t>
            </a:r>
          </a:p>
          <a:p>
            <a:pPr>
              <a:buNone/>
            </a:pPr>
            <a:r>
              <a:rPr lang="en-US" sz="1400" b="1" dirty="0" err="1" smtClean="0"/>
              <a:t>Eg</a:t>
            </a:r>
            <a:r>
              <a:rPr lang="en-US" sz="1400" b="1" dirty="0" smtClean="0"/>
              <a:t>. </a:t>
            </a:r>
            <a:r>
              <a:rPr lang="en-US" sz="1400" b="1" dirty="0" err="1" smtClean="0"/>
              <a:t>Marram</a:t>
            </a:r>
            <a:r>
              <a:rPr lang="en-US" sz="1400" b="1" dirty="0" smtClean="0"/>
              <a:t> grass, Sea Molly</a:t>
            </a:r>
            <a:endParaRPr lang="en-SG" sz="1400" b="1" dirty="0" smtClean="0"/>
          </a:p>
          <a:p>
            <a:pPr>
              <a:buNone/>
            </a:pPr>
            <a:endParaRPr lang="en-US" sz="1400" b="1" dirty="0"/>
          </a:p>
          <a:p>
            <a:pPr>
              <a:buNone/>
            </a:pPr>
            <a:r>
              <a:rPr lang="en-US" sz="1400" b="1" u="sng" dirty="0" smtClean="0"/>
              <a:t>Fauna</a:t>
            </a:r>
          </a:p>
          <a:p>
            <a:r>
              <a:rPr lang="en-US" sz="1400" b="1" dirty="0" smtClean="0"/>
              <a:t>Invertebrates and small mammals, </a:t>
            </a:r>
            <a:r>
              <a:rPr lang="en-US" sz="1400" b="1" dirty="0" err="1" smtClean="0"/>
              <a:t>eg</a:t>
            </a:r>
            <a:r>
              <a:rPr lang="en-US" sz="1400" b="1" dirty="0" smtClean="0"/>
              <a:t>. Moles. </a:t>
            </a:r>
          </a:p>
          <a:p>
            <a:pPr>
              <a:buNone/>
            </a:pPr>
            <a:endParaRPr lang="en-SG" sz="1400" b="1" dirty="0" smtClean="0"/>
          </a:p>
          <a:p>
            <a:pPr>
              <a:buNone/>
            </a:pPr>
            <a:endParaRPr lang="en-SG" sz="1400" b="1" dirty="0" smtClean="0"/>
          </a:p>
          <a:p>
            <a:endParaRPr lang="en-SG" sz="1400" b="1" dirty="0" smtClean="0"/>
          </a:p>
          <a:p>
            <a:endParaRPr lang="en-SG" sz="1400" b="1" dirty="0"/>
          </a:p>
        </p:txBody>
      </p:sp>
      <p:pic>
        <p:nvPicPr>
          <p:cNvPr id="6146" name="Picture 2" descr="Marram on Mobile Dunes"/>
          <p:cNvPicPr>
            <a:picLocks noChangeAspect="1" noChangeArrowheads="1"/>
          </p:cNvPicPr>
          <p:nvPr/>
        </p:nvPicPr>
        <p:blipFill>
          <a:blip r:embed="rId2" cstate="print"/>
          <a:srcRect/>
          <a:stretch>
            <a:fillRect/>
          </a:stretch>
        </p:blipFill>
        <p:spPr bwMode="auto">
          <a:xfrm>
            <a:off x="5638800" y="4343400"/>
            <a:ext cx="3228975" cy="2139852"/>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31838"/>
          </a:xfrm>
        </p:spPr>
        <p:txBody>
          <a:bodyPr>
            <a:normAutofit/>
          </a:bodyPr>
          <a:lstStyle/>
          <a:p>
            <a:pPr algn="ctr"/>
            <a:r>
              <a:rPr lang="en-US" sz="1800" b="1" dirty="0" smtClean="0"/>
              <a:t>Yellow Dunes</a:t>
            </a:r>
            <a:endParaRPr lang="en-SG" sz="1800" b="1" dirty="0"/>
          </a:p>
        </p:txBody>
      </p:sp>
      <p:sp>
        <p:nvSpPr>
          <p:cNvPr id="3" name="Content Placeholder 2"/>
          <p:cNvSpPr>
            <a:spLocks noGrp="1"/>
          </p:cNvSpPr>
          <p:nvPr>
            <p:ph sz="quarter" idx="13"/>
          </p:nvPr>
        </p:nvSpPr>
        <p:spPr>
          <a:xfrm>
            <a:off x="457200" y="1219200"/>
            <a:ext cx="8229600" cy="4525963"/>
          </a:xfrm>
        </p:spPr>
        <p:txBody>
          <a:bodyPr>
            <a:normAutofit fontScale="92500"/>
          </a:bodyPr>
          <a:lstStyle/>
          <a:p>
            <a:pPr>
              <a:buNone/>
            </a:pPr>
            <a:r>
              <a:rPr lang="en-US" sz="1400" b="1" u="sng" dirty="0" smtClean="0"/>
              <a:t>Physical description and Habitat</a:t>
            </a:r>
            <a:endParaRPr lang="en-SG" sz="1400" b="1" u="sng" dirty="0" smtClean="0"/>
          </a:p>
          <a:p>
            <a:r>
              <a:rPr lang="en-SG" sz="1400" b="1" dirty="0" smtClean="0"/>
              <a:t>The yellow dunes begin to show a greater diversity of plants as conditions become more favourable.</a:t>
            </a:r>
          </a:p>
          <a:p>
            <a:r>
              <a:rPr lang="en-SG" sz="1400" b="1" dirty="0" smtClean="0"/>
              <a:t> As plants die and decay, a humus layer builds up and this traps both water and nutrients. </a:t>
            </a:r>
          </a:p>
          <a:p>
            <a:r>
              <a:rPr lang="en-SG" sz="1400" b="1" dirty="0" smtClean="0"/>
              <a:t>The pH is now only slightly alkaline (about 7.5), there is more shelter and less salt spray.</a:t>
            </a:r>
          </a:p>
          <a:p>
            <a:r>
              <a:rPr lang="en-SG" sz="1400" b="1" dirty="0" smtClean="0"/>
              <a:t>The dunes by this stage may well have reached 5-10 metres in height.</a:t>
            </a:r>
          </a:p>
          <a:p>
            <a:r>
              <a:rPr lang="en-SG" sz="1400" b="1" dirty="0" smtClean="0"/>
              <a:t> Up to 80% of the sand surface may now be vegetated. </a:t>
            </a:r>
          </a:p>
          <a:p>
            <a:r>
              <a:rPr lang="en-US" sz="1400" b="1" dirty="0" smtClean="0"/>
              <a:t>Soil surface pH level 7</a:t>
            </a:r>
          </a:p>
          <a:p>
            <a:r>
              <a:rPr lang="en-US" sz="1400" b="1" dirty="0" smtClean="0"/>
              <a:t>% humus: 2.5</a:t>
            </a:r>
            <a:endParaRPr lang="en-SG" sz="1400" b="1" dirty="0" smtClean="0"/>
          </a:p>
          <a:p>
            <a:pPr>
              <a:buNone/>
            </a:pPr>
            <a:endParaRPr lang="en-SG" sz="1400" b="1" dirty="0" smtClean="0"/>
          </a:p>
          <a:p>
            <a:pPr>
              <a:buNone/>
            </a:pPr>
            <a:r>
              <a:rPr lang="en-US" sz="1400" b="1" u="sng" dirty="0" smtClean="0"/>
              <a:t>Flora</a:t>
            </a:r>
            <a:endParaRPr lang="en-SG" sz="1400" b="1" u="sng" dirty="0"/>
          </a:p>
          <a:p>
            <a:pPr>
              <a:buNone/>
            </a:pPr>
            <a:r>
              <a:rPr lang="en-SG" sz="1400" b="1" dirty="0" err="1" smtClean="0"/>
              <a:t>Marram</a:t>
            </a:r>
            <a:r>
              <a:rPr lang="en-SG" sz="1400" b="1" dirty="0" smtClean="0"/>
              <a:t> usually still dominates the vegetation but other plants are taking hold on the stabilised surface. </a:t>
            </a:r>
          </a:p>
          <a:p>
            <a:pPr>
              <a:buNone/>
            </a:pPr>
            <a:r>
              <a:rPr lang="en-SG" sz="1400" b="1" dirty="0" smtClean="0"/>
              <a:t>Plants may include sand sedge and sea spurge.</a:t>
            </a:r>
          </a:p>
          <a:p>
            <a:pPr>
              <a:buNone/>
            </a:pPr>
            <a:endParaRPr lang="en-SG" sz="1400" b="1" dirty="0" smtClean="0"/>
          </a:p>
          <a:p>
            <a:pPr>
              <a:buNone/>
            </a:pPr>
            <a:r>
              <a:rPr lang="en-US" sz="1400" b="1" u="sng" dirty="0" smtClean="0"/>
              <a:t>Fauna</a:t>
            </a:r>
            <a:endParaRPr lang="en-SG" sz="1400" b="1" u="sng" dirty="0" smtClean="0"/>
          </a:p>
          <a:p>
            <a:pPr>
              <a:buNone/>
            </a:pPr>
            <a:r>
              <a:rPr lang="en-SG" sz="1400" b="1" dirty="0" smtClean="0"/>
              <a:t>Rabbits and other mammals may add their droppings</a:t>
            </a:r>
          </a:p>
          <a:p>
            <a:pPr>
              <a:buNone/>
            </a:pPr>
            <a:r>
              <a:rPr lang="en-SG" sz="1400" b="1" dirty="0" smtClean="0"/>
              <a:t>to help enrich the developing soil.</a:t>
            </a:r>
            <a:endParaRPr lang="en-SG" sz="1400" b="1" dirty="0"/>
          </a:p>
        </p:txBody>
      </p:sp>
      <p:pic>
        <p:nvPicPr>
          <p:cNvPr id="17410" name="Picture 2" descr="http://www.seftoncoast.org.uk/images/yellowdune.jpg"/>
          <p:cNvPicPr>
            <a:picLocks noChangeAspect="1" noChangeArrowheads="1"/>
          </p:cNvPicPr>
          <p:nvPr/>
        </p:nvPicPr>
        <p:blipFill>
          <a:blip r:embed="rId2" cstate="print"/>
          <a:srcRect/>
          <a:stretch>
            <a:fillRect/>
          </a:stretch>
        </p:blipFill>
        <p:spPr bwMode="auto">
          <a:xfrm>
            <a:off x="5105400" y="4495800"/>
            <a:ext cx="3486150" cy="1953866"/>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91550" cy="609601"/>
          </a:xfrm>
        </p:spPr>
        <p:txBody>
          <a:bodyPr>
            <a:normAutofit/>
          </a:bodyPr>
          <a:lstStyle/>
          <a:p>
            <a:pPr algn="ctr"/>
            <a:r>
              <a:rPr lang="en-US" sz="1800" b="1" dirty="0" smtClean="0"/>
              <a:t>Fixed Dunes</a:t>
            </a:r>
            <a:endParaRPr lang="en-US" sz="1800" b="1" dirty="0"/>
          </a:p>
        </p:txBody>
      </p:sp>
      <p:sp>
        <p:nvSpPr>
          <p:cNvPr id="4" name="Content Placeholder 2"/>
          <p:cNvSpPr>
            <a:spLocks noGrp="1"/>
          </p:cNvSpPr>
          <p:nvPr>
            <p:ph sz="quarter" idx="13"/>
          </p:nvPr>
        </p:nvSpPr>
        <p:spPr/>
        <p:txBody>
          <a:bodyPr>
            <a:normAutofit/>
          </a:bodyPr>
          <a:lstStyle/>
          <a:p>
            <a:pPr>
              <a:buNone/>
            </a:pPr>
            <a:r>
              <a:rPr lang="en-US" sz="1400" b="1" u="sng" dirty="0" smtClean="0"/>
              <a:t>Physical description and Habitat</a:t>
            </a:r>
            <a:endParaRPr lang="en-SG" sz="1400" b="1" u="sng" dirty="0" smtClean="0"/>
          </a:p>
          <a:p>
            <a:r>
              <a:rPr lang="en-US" sz="1400" b="1" dirty="0" smtClean="0"/>
              <a:t>The dunes inland gradually become fixed because an organic layer develops which improves nutrient supply and water retention, thus allowing more plant </a:t>
            </a:r>
            <a:r>
              <a:rPr lang="en-US" sz="1400" b="1" dirty="0" err="1" smtClean="0"/>
              <a:t>colonisation</a:t>
            </a:r>
            <a:r>
              <a:rPr lang="en-US" sz="1400" b="1" dirty="0" smtClean="0"/>
              <a:t>. </a:t>
            </a:r>
          </a:p>
          <a:p>
            <a:r>
              <a:rPr lang="en-US" sz="1400" b="1" dirty="0" smtClean="0"/>
              <a:t>The </a:t>
            </a:r>
            <a:r>
              <a:rPr lang="en-US" sz="1400" b="1" dirty="0"/>
              <a:t>dunes by now have a </a:t>
            </a:r>
            <a:r>
              <a:rPr lang="en-US" sz="1400" b="1" dirty="0" smtClean="0"/>
              <a:t>continuous </a:t>
            </a:r>
            <a:r>
              <a:rPr lang="en-US" sz="1400" b="1" dirty="0"/>
              <a:t>plant cover, effectively anchoring the dune sand in one place. </a:t>
            </a:r>
            <a:endParaRPr lang="en-US" sz="1400" b="1" dirty="0" smtClean="0"/>
          </a:p>
          <a:p>
            <a:r>
              <a:rPr lang="en-US" sz="1400" b="1" dirty="0"/>
              <a:t>In colder autumn and winter months much of the available water will come from dew being deposited at night. Developing humus layers from decaying vegetation will help to retain some of the moisture. Water will still be scarce in hot summer months</a:t>
            </a:r>
            <a:r>
              <a:rPr lang="en-US" sz="1400" b="1" dirty="0" smtClean="0"/>
              <a:t>.</a:t>
            </a:r>
          </a:p>
          <a:p>
            <a:r>
              <a:rPr lang="en-US" sz="1400" b="1" dirty="0" smtClean="0"/>
              <a:t>These dunes are about 50-100m away from sea.</a:t>
            </a:r>
          </a:p>
          <a:p>
            <a:r>
              <a:rPr lang="en-US" sz="1400" b="1" dirty="0" smtClean="0"/>
              <a:t>Soil surface pH level 6.5</a:t>
            </a:r>
          </a:p>
          <a:p>
            <a:r>
              <a:rPr lang="en-US" sz="1400" b="1" dirty="0" smtClean="0"/>
              <a:t>% humus: 5</a:t>
            </a:r>
          </a:p>
          <a:p>
            <a:pPr marL="0" indent="0">
              <a:buNone/>
            </a:pPr>
            <a:endParaRPr lang="en-SG" sz="1400" b="1" dirty="0" smtClean="0"/>
          </a:p>
          <a:p>
            <a:pPr>
              <a:buNone/>
            </a:pPr>
            <a:r>
              <a:rPr lang="en-US" sz="1400" b="1" u="sng" dirty="0" smtClean="0"/>
              <a:t>Flora</a:t>
            </a:r>
            <a:endParaRPr lang="en-SG" sz="1400" b="1" u="sng" dirty="0"/>
          </a:p>
          <a:p>
            <a:pPr>
              <a:buNone/>
            </a:pPr>
            <a:r>
              <a:rPr lang="en-SG" sz="1400" b="1" dirty="0" smtClean="0"/>
              <a:t>Dominant species include Harebell and Willow. Lichens, mosses and flowering plants begin to appear and </a:t>
            </a:r>
            <a:r>
              <a:rPr lang="en-SG" sz="1400" b="1" dirty="0" err="1" smtClean="0"/>
              <a:t>marram</a:t>
            </a:r>
            <a:r>
              <a:rPr lang="en-SG" sz="1400" b="1" dirty="0" smtClean="0"/>
              <a:t> is slowly replaced by red fescue grass. Also, </a:t>
            </a:r>
          </a:p>
          <a:p>
            <a:pPr>
              <a:buNone/>
            </a:pPr>
            <a:r>
              <a:rPr lang="en-SG" sz="1400" b="1" dirty="0" smtClean="0"/>
              <a:t>Viper’s-bugloss, Pyramidal Orchid, Common Centaury, Evening Primroses, Wild Thyme.</a:t>
            </a:r>
            <a:endParaRPr lang="en-SG" sz="1400" b="1" dirty="0"/>
          </a:p>
          <a:p>
            <a:pPr>
              <a:buNone/>
            </a:pPr>
            <a:r>
              <a:rPr lang="en-US" sz="1400" b="1" u="sng" dirty="0" smtClean="0"/>
              <a:t>Fauna</a:t>
            </a:r>
          </a:p>
          <a:p>
            <a:pPr>
              <a:buNone/>
            </a:pPr>
            <a:r>
              <a:rPr lang="en-US" sz="1400" b="1" dirty="0" smtClean="0"/>
              <a:t>Small Skipper, </a:t>
            </a:r>
            <a:r>
              <a:rPr lang="en-US" sz="1400" b="1" dirty="0"/>
              <a:t>grasshoppers, caterpillars, bees, plant bugs and </a:t>
            </a:r>
            <a:r>
              <a:rPr lang="en-US" sz="1400" b="1" dirty="0" smtClean="0"/>
              <a:t>spiders, Skylarks and </a:t>
            </a:r>
            <a:r>
              <a:rPr lang="en-US" sz="1400" b="1" dirty="0"/>
              <a:t> </a:t>
            </a:r>
            <a:r>
              <a:rPr lang="en-US" sz="1400" b="1" dirty="0" smtClean="0"/>
              <a:t>Kestrels</a:t>
            </a:r>
            <a:r>
              <a:rPr lang="en-US" sz="1400" b="1" dirty="0"/>
              <a:t>.</a:t>
            </a:r>
            <a:endParaRPr lang="en-SG" sz="1400" b="1" dirty="0" smtClean="0"/>
          </a:p>
        </p:txBody>
      </p:sp>
    </p:spTree>
    <p:extLst>
      <p:ext uri="{BB962C8B-B14F-4D97-AF65-F5344CB8AC3E}">
        <p14:creationId xmlns="" xmlns:p14="http://schemas.microsoft.com/office/powerpoint/2010/main" val="94958454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Butterflies and moths will nectar on the flowers presen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77520" y="250506"/>
            <a:ext cx="3103880" cy="2611201"/>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Evening primrose, Oenanthera sp."/>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81600" y="250506"/>
            <a:ext cx="3524250" cy="2629203"/>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Common Centaury, Centaurium erythraea."/>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52120" y="3527062"/>
            <a:ext cx="3281680" cy="2578463"/>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Viper's-bugloss, Echium vulgare."/>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257800" y="3524047"/>
            <a:ext cx="3448050" cy="2581478"/>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p:cNvSpPr txBox="1"/>
          <p:nvPr/>
        </p:nvSpPr>
        <p:spPr>
          <a:xfrm>
            <a:off x="452120" y="2819400"/>
            <a:ext cx="3129280" cy="369332"/>
          </a:xfrm>
          <a:prstGeom prst="rect">
            <a:avLst/>
          </a:prstGeom>
          <a:noFill/>
        </p:spPr>
        <p:txBody>
          <a:bodyPr wrap="square" rtlCol="0">
            <a:spAutoFit/>
          </a:bodyPr>
          <a:lstStyle/>
          <a:p>
            <a:r>
              <a:rPr lang="en-US" dirty="0" smtClean="0"/>
              <a:t>Small Skipper on Wild Thyme</a:t>
            </a:r>
            <a:endParaRPr lang="en-US" dirty="0"/>
          </a:p>
        </p:txBody>
      </p:sp>
      <p:sp>
        <p:nvSpPr>
          <p:cNvPr id="5" name="TextBox 4"/>
          <p:cNvSpPr txBox="1"/>
          <p:nvPr/>
        </p:nvSpPr>
        <p:spPr>
          <a:xfrm>
            <a:off x="5181600" y="2831068"/>
            <a:ext cx="3524250" cy="369332"/>
          </a:xfrm>
          <a:prstGeom prst="rect">
            <a:avLst/>
          </a:prstGeom>
          <a:noFill/>
        </p:spPr>
        <p:txBody>
          <a:bodyPr wrap="square" rtlCol="0">
            <a:spAutoFit/>
          </a:bodyPr>
          <a:lstStyle/>
          <a:p>
            <a:r>
              <a:rPr lang="en-US" dirty="0" smtClean="0"/>
              <a:t>Evening Primroses</a:t>
            </a:r>
            <a:endParaRPr lang="en-US" dirty="0"/>
          </a:p>
        </p:txBody>
      </p:sp>
      <p:sp>
        <p:nvSpPr>
          <p:cNvPr id="6" name="TextBox 5"/>
          <p:cNvSpPr txBox="1"/>
          <p:nvPr/>
        </p:nvSpPr>
        <p:spPr>
          <a:xfrm>
            <a:off x="477520" y="6019800"/>
            <a:ext cx="3256280" cy="369332"/>
          </a:xfrm>
          <a:prstGeom prst="rect">
            <a:avLst/>
          </a:prstGeom>
          <a:noFill/>
        </p:spPr>
        <p:txBody>
          <a:bodyPr wrap="square" rtlCol="0">
            <a:spAutoFit/>
          </a:bodyPr>
          <a:lstStyle/>
          <a:p>
            <a:r>
              <a:rPr lang="en-US" dirty="0" smtClean="0"/>
              <a:t>Common Centaury</a:t>
            </a:r>
            <a:endParaRPr lang="en-US" dirty="0"/>
          </a:p>
        </p:txBody>
      </p:sp>
      <p:sp>
        <p:nvSpPr>
          <p:cNvPr id="8" name="TextBox 7"/>
          <p:cNvSpPr txBox="1"/>
          <p:nvPr/>
        </p:nvSpPr>
        <p:spPr>
          <a:xfrm>
            <a:off x="5257800" y="6204466"/>
            <a:ext cx="3448050" cy="369332"/>
          </a:xfrm>
          <a:prstGeom prst="rect">
            <a:avLst/>
          </a:prstGeom>
          <a:noFill/>
        </p:spPr>
        <p:txBody>
          <a:bodyPr wrap="square" rtlCol="0">
            <a:spAutoFit/>
          </a:bodyPr>
          <a:lstStyle/>
          <a:p>
            <a:r>
              <a:rPr lang="en-US" dirty="0" smtClean="0"/>
              <a:t>Viper’s-bugloss</a:t>
            </a:r>
            <a:endParaRPr lang="en-US" dirty="0"/>
          </a:p>
        </p:txBody>
      </p:sp>
    </p:spTree>
    <p:extLst>
      <p:ext uri="{BB962C8B-B14F-4D97-AF65-F5344CB8AC3E}">
        <p14:creationId xmlns="" xmlns:p14="http://schemas.microsoft.com/office/powerpoint/2010/main" val="340919289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81000"/>
            <a:ext cx="8591550" cy="685801"/>
          </a:xfrm>
        </p:spPr>
        <p:txBody>
          <a:bodyPr>
            <a:normAutofit/>
          </a:bodyPr>
          <a:lstStyle/>
          <a:p>
            <a:pPr algn="ctr"/>
            <a:r>
              <a:rPr lang="en-US" sz="1800" b="1" dirty="0" smtClean="0"/>
              <a:t>Dune Slacks</a:t>
            </a:r>
            <a:endParaRPr lang="en-US" sz="1800" b="1" dirty="0"/>
          </a:p>
        </p:txBody>
      </p:sp>
      <p:sp>
        <p:nvSpPr>
          <p:cNvPr id="3" name="Content Placeholder 2"/>
          <p:cNvSpPr>
            <a:spLocks noGrp="1"/>
          </p:cNvSpPr>
          <p:nvPr>
            <p:ph sz="quarter" idx="13"/>
          </p:nvPr>
        </p:nvSpPr>
        <p:spPr/>
        <p:txBody>
          <a:bodyPr>
            <a:normAutofit/>
          </a:bodyPr>
          <a:lstStyle/>
          <a:p>
            <a:pPr marL="0" indent="0">
              <a:buNone/>
            </a:pPr>
            <a:r>
              <a:rPr lang="en-US" sz="1400" b="1" u="sng" dirty="0"/>
              <a:t>Physical description and </a:t>
            </a:r>
            <a:r>
              <a:rPr lang="en-US" sz="1400" b="1" u="sng" dirty="0" smtClean="0"/>
              <a:t>Habitat</a:t>
            </a:r>
          </a:p>
          <a:p>
            <a:r>
              <a:rPr lang="en-US" sz="1400" b="1" dirty="0" smtClean="0"/>
              <a:t>Dune slacks are depressions </a:t>
            </a:r>
            <a:r>
              <a:rPr lang="en-US" sz="1400" b="1" dirty="0"/>
              <a:t>within the dunes where the water table is on or near the surface and conditions are often </a:t>
            </a:r>
            <a:r>
              <a:rPr lang="en-US" sz="1400" b="1" dirty="0" smtClean="0"/>
              <a:t>damp. </a:t>
            </a:r>
            <a:r>
              <a:rPr lang="en-US" sz="1400" b="1" dirty="0"/>
              <a:t>In winter these are often close to or even below the water </a:t>
            </a:r>
            <a:r>
              <a:rPr lang="en-US" sz="1400" b="1" dirty="0" smtClean="0"/>
              <a:t>table.</a:t>
            </a:r>
          </a:p>
          <a:p>
            <a:r>
              <a:rPr lang="en-US" sz="1400" b="1" dirty="0"/>
              <a:t>Leaching occurs on </a:t>
            </a:r>
            <a:r>
              <a:rPr lang="en-US" sz="1400" b="1" dirty="0" smtClean="0"/>
              <a:t>the fixed </a:t>
            </a:r>
            <a:r>
              <a:rPr lang="en-US" sz="1400" b="1" dirty="0"/>
              <a:t>dunes, washing humus into the slacks, and the slacks may be much more developed than the exposed tops of the dunes. </a:t>
            </a:r>
            <a:endParaRPr lang="en-US" sz="1400" b="1" dirty="0" smtClean="0"/>
          </a:p>
          <a:p>
            <a:r>
              <a:rPr lang="en-US" sz="1400" b="1" dirty="0" smtClean="0"/>
              <a:t>It </a:t>
            </a:r>
            <a:r>
              <a:rPr lang="en-US" sz="1400" b="1" dirty="0"/>
              <a:t>is usually in the slacks that more rare species are developed and there is a tendency for the dune slacks soil to be waterlogged and where only marsh plants can survive. </a:t>
            </a:r>
            <a:r>
              <a:rPr lang="en-US" sz="1400" b="1" dirty="0" smtClean="0"/>
              <a:t/>
            </a:r>
            <a:br>
              <a:rPr lang="en-US" sz="1400" b="1" dirty="0" smtClean="0"/>
            </a:br>
            <a:r>
              <a:rPr lang="en-US" sz="1400" b="1" dirty="0" smtClean="0"/>
              <a:t>The plants present depends upon the amount of moisture.</a:t>
            </a:r>
          </a:p>
          <a:p>
            <a:r>
              <a:rPr lang="en-US" sz="1400" b="1" dirty="0"/>
              <a:t>In the slacks the vegetation cover is almost complete and a soil is starting to </a:t>
            </a:r>
            <a:r>
              <a:rPr lang="en-US" sz="1400" b="1" dirty="0" smtClean="0"/>
              <a:t>develop.</a:t>
            </a:r>
          </a:p>
          <a:p>
            <a:r>
              <a:rPr lang="en-US" sz="1400" b="1" dirty="0" smtClean="0"/>
              <a:t>Soil pH level 6.5</a:t>
            </a:r>
          </a:p>
          <a:p>
            <a:r>
              <a:rPr lang="en-US" sz="1400" b="1" dirty="0" smtClean="0"/>
              <a:t>% humus: 10</a:t>
            </a:r>
          </a:p>
          <a:p>
            <a:endParaRPr lang="en-US" sz="1400" b="1" dirty="0"/>
          </a:p>
          <a:p>
            <a:pPr marL="0" indent="0">
              <a:buNone/>
            </a:pPr>
            <a:r>
              <a:rPr lang="en-US" sz="1400" b="1" u="sng" dirty="0" smtClean="0"/>
              <a:t>Flora</a:t>
            </a:r>
          </a:p>
          <a:p>
            <a:r>
              <a:rPr lang="en-US" sz="1400" b="1" dirty="0" smtClean="0"/>
              <a:t>Mosses, creeping </a:t>
            </a:r>
            <a:r>
              <a:rPr lang="en-US" sz="1400" b="1" dirty="0"/>
              <a:t>willow, cotton grass, yellow ins, reeds</a:t>
            </a:r>
            <a:r>
              <a:rPr lang="en-US" sz="1400" b="1" dirty="0" smtClean="0"/>
              <a:t>,</a:t>
            </a:r>
          </a:p>
          <a:p>
            <a:pPr marL="0" indent="0">
              <a:buNone/>
            </a:pPr>
            <a:r>
              <a:rPr lang="en-US" sz="1400" b="1" dirty="0" smtClean="0"/>
              <a:t>        and rushes.</a:t>
            </a:r>
          </a:p>
          <a:p>
            <a:pPr marL="0" indent="0">
              <a:buNone/>
            </a:pPr>
            <a:endParaRPr lang="en-US" sz="1400" b="1" dirty="0" smtClean="0"/>
          </a:p>
          <a:p>
            <a:pPr marL="0" indent="0">
              <a:buNone/>
            </a:pPr>
            <a:r>
              <a:rPr lang="en-US" sz="1400" b="1" u="sng" dirty="0" smtClean="0"/>
              <a:t>Fauna</a:t>
            </a:r>
          </a:p>
          <a:p>
            <a:r>
              <a:rPr lang="en-US" sz="1400" b="1" dirty="0" smtClean="0"/>
              <a:t>There is a tendency for </a:t>
            </a:r>
            <a:r>
              <a:rPr lang="en-US" sz="1400" b="1" dirty="0"/>
              <a:t>natterjack toads to breed here.</a:t>
            </a:r>
          </a:p>
        </p:txBody>
      </p:sp>
      <p:pic>
        <p:nvPicPr>
          <p:cNvPr id="2050" name="Picture 2" descr="Dune slack at Ainsdale in winte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181600" y="3581400"/>
            <a:ext cx="3667125" cy="238125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TextBox 3"/>
          <p:cNvSpPr txBox="1"/>
          <p:nvPr/>
        </p:nvSpPr>
        <p:spPr>
          <a:xfrm>
            <a:off x="5171440" y="5940623"/>
            <a:ext cx="3667125" cy="307777"/>
          </a:xfrm>
          <a:prstGeom prst="rect">
            <a:avLst/>
          </a:prstGeom>
          <a:noFill/>
        </p:spPr>
        <p:txBody>
          <a:bodyPr wrap="square" rtlCol="0">
            <a:spAutoFit/>
          </a:bodyPr>
          <a:lstStyle/>
          <a:p>
            <a:r>
              <a:rPr lang="en-US" sz="1400" dirty="0" smtClean="0"/>
              <a:t>Dune slacks in winter.</a:t>
            </a:r>
            <a:endParaRPr lang="en-US" sz="1400" dirty="0"/>
          </a:p>
        </p:txBody>
      </p:sp>
    </p:spTree>
    <p:extLst>
      <p:ext uri="{BB962C8B-B14F-4D97-AF65-F5344CB8AC3E}">
        <p14:creationId xmlns="" xmlns:p14="http://schemas.microsoft.com/office/powerpoint/2010/main" val="200923754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91550" cy="533401"/>
          </a:xfrm>
        </p:spPr>
        <p:txBody>
          <a:bodyPr>
            <a:normAutofit/>
          </a:bodyPr>
          <a:lstStyle/>
          <a:p>
            <a:pPr algn="ctr"/>
            <a:r>
              <a:rPr lang="en-US" sz="1800" b="1" dirty="0" smtClean="0"/>
              <a:t>Dune Heath</a:t>
            </a:r>
            <a:endParaRPr lang="en-US" sz="1800" b="1" dirty="0"/>
          </a:p>
        </p:txBody>
      </p:sp>
      <p:sp>
        <p:nvSpPr>
          <p:cNvPr id="3" name="Content Placeholder 2"/>
          <p:cNvSpPr>
            <a:spLocks noGrp="1"/>
          </p:cNvSpPr>
          <p:nvPr>
            <p:ph sz="quarter" idx="13"/>
          </p:nvPr>
        </p:nvSpPr>
        <p:spPr/>
        <p:txBody>
          <a:bodyPr>
            <a:normAutofit/>
          </a:bodyPr>
          <a:lstStyle/>
          <a:p>
            <a:pPr marL="0" indent="0">
              <a:buNone/>
            </a:pPr>
            <a:r>
              <a:rPr lang="en-US" sz="1400" b="1" u="sng" dirty="0"/>
              <a:t>Physical description and </a:t>
            </a:r>
            <a:r>
              <a:rPr lang="en-US" sz="1400" b="1" u="sng" dirty="0" smtClean="0"/>
              <a:t>Habitat</a:t>
            </a:r>
          </a:p>
          <a:p>
            <a:r>
              <a:rPr lang="en-US" sz="1400" b="1" dirty="0" smtClean="0"/>
              <a:t>The </a:t>
            </a:r>
            <a:r>
              <a:rPr lang="en-US" sz="1400" b="1" dirty="0"/>
              <a:t>supply of sand is gradually cut off, giving smaller dune </a:t>
            </a:r>
            <a:r>
              <a:rPr lang="en-US" sz="1400" b="1" dirty="0" smtClean="0"/>
              <a:t>features.</a:t>
            </a:r>
          </a:p>
          <a:p>
            <a:r>
              <a:rPr lang="en-US" sz="1400" b="1" dirty="0" smtClean="0"/>
              <a:t>Dune heaths have different vegetation. </a:t>
            </a:r>
            <a:r>
              <a:rPr lang="en-US" sz="1400" b="1" dirty="0"/>
              <a:t>The surface of the soil continues to be leached by rainwater and this gradually washes out the basic minerals (especially calcium) which caused the high pH of the earlier successional stages.</a:t>
            </a:r>
          </a:p>
          <a:p>
            <a:r>
              <a:rPr lang="en-US" sz="1400" b="1" dirty="0"/>
              <a:t>Without a large plant biomass to lock up the plant nutrients, these are also leached out of the soil surface. The result is a dry, acid, nutrient-poor substrate. Plants which are adapted to these conditions are those of acid grasslands and heathlands, and on very old parts of the dune system these vegetation types can develop</a:t>
            </a:r>
            <a:r>
              <a:rPr lang="en-US" sz="1400" b="1" dirty="0" smtClean="0"/>
              <a:t>.</a:t>
            </a:r>
          </a:p>
          <a:p>
            <a:r>
              <a:rPr lang="en-US" sz="1400" b="1" dirty="0" smtClean="0"/>
              <a:t>Soil pH level 6.0</a:t>
            </a:r>
            <a:endParaRPr lang="en-US" sz="1400" b="1" dirty="0"/>
          </a:p>
          <a:p>
            <a:r>
              <a:rPr lang="en-US" sz="1400" b="1" dirty="0" smtClean="0"/>
              <a:t>% humus: 20</a:t>
            </a:r>
          </a:p>
          <a:p>
            <a:endParaRPr lang="en-US" sz="1400" b="1" dirty="0"/>
          </a:p>
          <a:p>
            <a:pPr marL="0" indent="0">
              <a:buNone/>
            </a:pPr>
            <a:r>
              <a:rPr lang="en-US" sz="1400" b="1" u="sng" dirty="0"/>
              <a:t>Flora</a:t>
            </a:r>
          </a:p>
          <a:p>
            <a:r>
              <a:rPr lang="en-US" sz="1400" b="1" dirty="0"/>
              <a:t>Heather, gorse, broom and buckthorn are the main </a:t>
            </a:r>
            <a:r>
              <a:rPr lang="en-US" sz="1400" b="1" dirty="0" smtClean="0"/>
              <a:t>plants.</a:t>
            </a:r>
          </a:p>
          <a:p>
            <a:endParaRPr lang="en-US" sz="1400" b="1" dirty="0"/>
          </a:p>
          <a:p>
            <a:pPr marL="0" indent="0">
              <a:buNone/>
            </a:pPr>
            <a:r>
              <a:rPr lang="en-US" sz="1400" b="1" u="sng" dirty="0" smtClean="0"/>
              <a:t>Fauna</a:t>
            </a:r>
          </a:p>
          <a:p>
            <a:r>
              <a:rPr lang="en-US" sz="1400" b="1" dirty="0" smtClean="0"/>
              <a:t>Insects are dominant such as the Poplar Leaf Beetle.</a:t>
            </a:r>
          </a:p>
          <a:p>
            <a:r>
              <a:rPr lang="en-US" sz="1400" b="1" dirty="0" smtClean="0"/>
              <a:t>Snails</a:t>
            </a:r>
            <a:r>
              <a:rPr lang="en-US" sz="1400" b="1" dirty="0"/>
              <a:t>, and birds, including finches and other song birds.</a:t>
            </a:r>
          </a:p>
          <a:p>
            <a:endParaRPr lang="en-US" sz="1400" b="1" dirty="0"/>
          </a:p>
        </p:txBody>
      </p:sp>
      <p:pic>
        <p:nvPicPr>
          <p:cNvPr id="3074" name="Picture 2" descr="Dune heath at Woodvale on the Sefton Coast"/>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257800" y="3733800"/>
            <a:ext cx="3648075" cy="23812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138217037"/>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591550" cy="533401"/>
          </a:xfrm>
        </p:spPr>
        <p:txBody>
          <a:bodyPr>
            <a:normAutofit/>
          </a:bodyPr>
          <a:lstStyle/>
          <a:p>
            <a:pPr algn="ctr"/>
            <a:r>
              <a:rPr lang="en-US" sz="1800" b="1" dirty="0" smtClean="0"/>
              <a:t>Woodland</a:t>
            </a:r>
            <a:endParaRPr lang="en-US" sz="1800" b="1" dirty="0"/>
          </a:p>
        </p:txBody>
      </p:sp>
      <p:sp>
        <p:nvSpPr>
          <p:cNvPr id="3" name="Content Placeholder 2"/>
          <p:cNvSpPr>
            <a:spLocks noGrp="1"/>
          </p:cNvSpPr>
          <p:nvPr>
            <p:ph sz="quarter" idx="13"/>
          </p:nvPr>
        </p:nvSpPr>
        <p:spPr/>
        <p:txBody>
          <a:bodyPr/>
          <a:lstStyle/>
          <a:p>
            <a:pPr marL="0" indent="0">
              <a:buNone/>
            </a:pPr>
            <a:r>
              <a:rPr lang="en-US" sz="1400" b="1" u="sng" dirty="0"/>
              <a:t>Physical description and </a:t>
            </a:r>
            <a:r>
              <a:rPr lang="en-US" sz="1400" b="1" u="sng" dirty="0" smtClean="0"/>
              <a:t>Habitat</a:t>
            </a:r>
          </a:p>
          <a:p>
            <a:r>
              <a:rPr lang="en-US" sz="1400" b="1" dirty="0"/>
              <a:t>The final stage in dune </a:t>
            </a:r>
            <a:r>
              <a:rPr lang="en-US" sz="1400" b="1" dirty="0" err="1" smtClean="0"/>
              <a:t>stabilisation</a:t>
            </a:r>
            <a:r>
              <a:rPr lang="en-US" sz="1400" b="1" dirty="0" smtClean="0"/>
              <a:t> </a:t>
            </a:r>
            <a:r>
              <a:rPr lang="en-US" sz="1400" b="1" dirty="0"/>
              <a:t>is often achieved by planting conifers, such as Corsican Pine, which is very tolerant of salt.</a:t>
            </a:r>
          </a:p>
          <a:p>
            <a:r>
              <a:rPr lang="en-US" sz="1400" b="1" dirty="0"/>
              <a:t>Even in the absence of tree planting, the dunes will eventually develop into woodland</a:t>
            </a:r>
            <a:r>
              <a:rPr lang="en-US" sz="1400" b="1" dirty="0" smtClean="0"/>
              <a:t>.</a:t>
            </a:r>
          </a:p>
          <a:p>
            <a:pPr lvl="0"/>
            <a:r>
              <a:rPr lang="en-US" sz="1400" b="1" dirty="0" smtClean="0"/>
              <a:t>This </a:t>
            </a:r>
            <a:r>
              <a:rPr lang="en-US" sz="1400" b="1" dirty="0"/>
              <a:t>is beginning to lead to the climatic climax vegetation</a:t>
            </a:r>
            <a:r>
              <a:rPr lang="en-US" sz="1400" b="1" dirty="0" smtClean="0"/>
              <a:t>.</a:t>
            </a:r>
          </a:p>
          <a:p>
            <a:pPr lvl="0"/>
            <a:r>
              <a:rPr lang="en-US" sz="1400" b="1" dirty="0" smtClean="0"/>
              <a:t>No succession </a:t>
            </a:r>
            <a:r>
              <a:rPr lang="en-US" sz="1400" b="1" dirty="0"/>
              <a:t>occurs here because the oldest part of the dune systems is managed intensively for recreation. </a:t>
            </a:r>
            <a:endParaRPr lang="en-US" sz="1400" b="1" dirty="0" smtClean="0"/>
          </a:p>
          <a:p>
            <a:pPr lvl="0"/>
            <a:r>
              <a:rPr lang="en-US" sz="1400" b="1" dirty="0" smtClean="0"/>
              <a:t>Soil pH level 4.5</a:t>
            </a:r>
          </a:p>
          <a:p>
            <a:pPr lvl="0"/>
            <a:r>
              <a:rPr lang="en-US" sz="1400" b="1" dirty="0" smtClean="0"/>
              <a:t>% humus: &gt;40</a:t>
            </a:r>
          </a:p>
          <a:p>
            <a:pPr lvl="0">
              <a:buNone/>
            </a:pPr>
            <a:endParaRPr lang="en-US" sz="1400" b="1" dirty="0"/>
          </a:p>
          <a:p>
            <a:pPr marL="0" indent="0">
              <a:buNone/>
            </a:pPr>
            <a:r>
              <a:rPr lang="en-US" sz="1400" b="1" u="sng" dirty="0" smtClean="0"/>
              <a:t>Flora</a:t>
            </a:r>
          </a:p>
          <a:p>
            <a:r>
              <a:rPr lang="en-US" sz="1400" b="1" dirty="0"/>
              <a:t>P</a:t>
            </a:r>
            <a:r>
              <a:rPr lang="en-US" sz="1400" b="1" dirty="0" smtClean="0"/>
              <a:t>ine</a:t>
            </a:r>
            <a:r>
              <a:rPr lang="en-US" sz="1400" b="1" dirty="0"/>
              <a:t>, birch and </a:t>
            </a:r>
            <a:r>
              <a:rPr lang="en-US" sz="1400" b="1" dirty="0" smtClean="0"/>
              <a:t>oak are dominant species.</a:t>
            </a:r>
          </a:p>
          <a:p>
            <a:endParaRPr lang="en-US" sz="1400" b="1" dirty="0"/>
          </a:p>
          <a:p>
            <a:pPr marL="0" indent="0">
              <a:buNone/>
            </a:pPr>
            <a:r>
              <a:rPr lang="en-US" sz="1400" b="1" u="sng" dirty="0" smtClean="0"/>
              <a:t>Fauna</a:t>
            </a:r>
          </a:p>
          <a:p>
            <a:r>
              <a:rPr lang="en-US" sz="1400" b="1" dirty="0"/>
              <a:t>Higher diversity of vertebrates. For example squirrels, foxes, mouse, moles, snakes, various birds. </a:t>
            </a:r>
          </a:p>
          <a:p>
            <a:endParaRPr lang="en-SG" sz="1400" b="1" dirty="0"/>
          </a:p>
          <a:p>
            <a:endParaRPr lang="en-US" b="1" dirty="0"/>
          </a:p>
        </p:txBody>
      </p:sp>
      <p:pic>
        <p:nvPicPr>
          <p:cNvPr id="4098" name="Picture 2" descr="http://www.nationaltrust.org.uk/servlet/file/store5/item473953/version1/fileservice38/473953_38_preview.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105400" y="3279499"/>
            <a:ext cx="3429000" cy="193067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72241818"/>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TC101790493[[fn=SOHO]]</Template>
  <TotalTime>197</TotalTime>
  <Words>986</Words>
  <Application>Microsoft Office PowerPoint</Application>
  <PresentationFormat>On-screen Show (4:3)</PresentationFormat>
  <Paragraphs>128</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Soho</vt:lpstr>
      <vt:lpstr>Psammosere Succession</vt:lpstr>
      <vt:lpstr>Embryo Dunes</vt:lpstr>
      <vt:lpstr>Fore Dunes</vt:lpstr>
      <vt:lpstr>Yellow Dunes</vt:lpstr>
      <vt:lpstr>Fixed Dunes</vt:lpstr>
      <vt:lpstr>Slide 6</vt:lpstr>
      <vt:lpstr>Dune Slacks</vt:lpstr>
      <vt:lpstr>Dune Heath</vt:lpstr>
      <vt:lpstr>Woodland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Default</dc:creator>
  <cp:lastModifiedBy>aabubak</cp:lastModifiedBy>
  <cp:revision>23</cp:revision>
  <dcterms:created xsi:type="dcterms:W3CDTF">2012-11-07T10:59:50Z</dcterms:created>
  <dcterms:modified xsi:type="dcterms:W3CDTF">2012-11-08T04:39:26Z</dcterms:modified>
</cp:coreProperties>
</file>