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63" r:id="rId3"/>
    <p:sldId id="256" r:id="rId4"/>
    <p:sldId id="257" r:id="rId5"/>
    <p:sldId id="258" r:id="rId6"/>
    <p:sldId id="261" r:id="rId7"/>
    <p:sldId id="265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CF497-4091-43CC-9D75-8F46416BD9BF}" type="datetimeFigureOut">
              <a:rPr lang="en-US" smtClean="0"/>
              <a:pPr/>
              <a:t>11/11/2012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038F2591-9061-4A77-85A2-3B460BC10AE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CF497-4091-43CC-9D75-8F46416BD9BF}" type="datetimeFigureOut">
              <a:rPr lang="en-US" smtClean="0"/>
              <a:pPr/>
              <a:t>11/11/2012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F2591-9061-4A77-85A2-3B460BC10A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CF497-4091-43CC-9D75-8F46416BD9BF}" type="datetimeFigureOut">
              <a:rPr lang="en-US" smtClean="0"/>
              <a:pPr/>
              <a:t>11/11/2012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F2591-9061-4A77-85A2-3B460BC10A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CF497-4091-43CC-9D75-8F46416BD9BF}" type="datetimeFigureOut">
              <a:rPr lang="en-US" smtClean="0"/>
              <a:pPr/>
              <a:t>11/11/2012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F2591-9061-4A77-85A2-3B460BC10AE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CF497-4091-43CC-9D75-8F46416BD9BF}" type="datetimeFigureOut">
              <a:rPr lang="en-US" smtClean="0"/>
              <a:pPr/>
              <a:t>11/11/2012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38F2591-9061-4A77-85A2-3B460BC10A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CF497-4091-43CC-9D75-8F46416BD9BF}" type="datetimeFigureOut">
              <a:rPr lang="en-US" smtClean="0"/>
              <a:pPr/>
              <a:t>11/11/2012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F2591-9061-4A77-85A2-3B460BC10AE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CF497-4091-43CC-9D75-8F46416BD9BF}" type="datetimeFigureOut">
              <a:rPr lang="en-US" smtClean="0"/>
              <a:pPr/>
              <a:t>11/11/2012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F2591-9061-4A77-85A2-3B460BC10AE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CF497-4091-43CC-9D75-8F46416BD9BF}" type="datetimeFigureOut">
              <a:rPr lang="en-US" smtClean="0"/>
              <a:pPr/>
              <a:t>11/11/2012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F2591-9061-4A77-85A2-3B460BC10A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CF497-4091-43CC-9D75-8F46416BD9BF}" type="datetimeFigureOut">
              <a:rPr lang="en-US" smtClean="0"/>
              <a:pPr/>
              <a:t>11/11/2012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F2591-9061-4A77-85A2-3B460BC10A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CF497-4091-43CC-9D75-8F46416BD9BF}" type="datetimeFigureOut">
              <a:rPr lang="en-US" smtClean="0"/>
              <a:pPr/>
              <a:t>11/11/2012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F2591-9061-4A77-85A2-3B460BC10AE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CF497-4091-43CC-9D75-8F46416BD9BF}" type="datetimeFigureOut">
              <a:rPr lang="en-US" smtClean="0"/>
              <a:pPr/>
              <a:t>11/11/2012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038F2591-9061-4A77-85A2-3B460BC10AE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B7CF497-4091-43CC-9D75-8F46416BD9BF}" type="datetimeFigureOut">
              <a:rPr lang="en-US" smtClean="0"/>
              <a:pPr/>
              <a:t>11/11/2012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38F2591-9061-4A77-85A2-3B460BC10AE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0.geograph.org.uk/photos/33/52/335204_8a686e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2428868"/>
            <a:ext cx="7772400" cy="1470025"/>
          </a:xfrm>
        </p:spPr>
        <p:txBody>
          <a:bodyPr>
            <a:normAutofit/>
          </a:bodyPr>
          <a:lstStyle/>
          <a:p>
            <a:r>
              <a:rPr lang="en-GB" sz="8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Georgia" pitchFamily="18" charset="0"/>
              </a:rPr>
              <a:t>PSAMMOSERE</a:t>
            </a:r>
            <a:endParaRPr lang="en-GB" sz="8000" dirty="0">
              <a:solidFill>
                <a:schemeClr val="accent5">
                  <a:lumMod val="60000"/>
                  <a:lumOff val="4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429124" y="4714884"/>
            <a:ext cx="4572000" cy="1892826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>
            <a:spAutoFit/>
          </a:bodyPr>
          <a:lstStyle/>
          <a:p>
            <a:r>
              <a:rPr lang="en-GB" sz="13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Climax stage:</a:t>
            </a:r>
          </a:p>
          <a:p>
            <a:pPr>
              <a:buFont typeface="Wingdings" pitchFamily="2" charset="2"/>
              <a:buChar char="v"/>
            </a:pPr>
            <a:r>
              <a:rPr lang="en-GB" sz="13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Taller plants (such as trees) and more complex plant species (like moor land heathers) can now grow</a:t>
            </a:r>
          </a:p>
          <a:p>
            <a:pPr>
              <a:buFont typeface="Wingdings" pitchFamily="2" charset="2"/>
              <a:buChar char="v"/>
            </a:pPr>
            <a:r>
              <a:rPr lang="en-GB" sz="13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Plants from earlier stages die out because of competition for light and water</a:t>
            </a:r>
          </a:p>
          <a:p>
            <a:pPr>
              <a:buFont typeface="Wingdings" pitchFamily="2" charset="2"/>
              <a:buChar char="v"/>
            </a:pPr>
            <a:r>
              <a:rPr lang="en-GB" sz="13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When the water table reaches, or nearly reaches the surface, dune slacks can occur</a:t>
            </a:r>
          </a:p>
          <a:p>
            <a:pPr>
              <a:buFont typeface="Wingdings" pitchFamily="2" charset="2"/>
              <a:buChar char="v"/>
            </a:pPr>
            <a:r>
              <a:rPr lang="en-GB" sz="13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Plants which are specially adapted to be water-tolerant grow here</a:t>
            </a:r>
            <a:endParaRPr lang="en-GB" sz="1300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57422" y="2143116"/>
            <a:ext cx="4786346" cy="2092881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en-GB" sz="13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Building stage:</a:t>
            </a:r>
          </a:p>
          <a:p>
            <a:pPr>
              <a:buFont typeface="Wingdings" pitchFamily="2" charset="2"/>
              <a:buChar char="v"/>
            </a:pPr>
            <a:r>
              <a:rPr lang="en-GB" sz="13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Plants trap sand and grow with it, binding the sand together with their roots</a:t>
            </a:r>
          </a:p>
          <a:p>
            <a:pPr>
              <a:buFont typeface="Wingdings" pitchFamily="2" charset="2"/>
              <a:buChar char="v"/>
            </a:pPr>
            <a:r>
              <a:rPr lang="en-GB" sz="13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The humus created by decaying pioneer plants creates more fertile growing conditions, and the soil becomes less alkaline as pioneer plants grow and trap rainwater</a:t>
            </a:r>
          </a:p>
          <a:p>
            <a:pPr>
              <a:buFont typeface="Wingdings" pitchFamily="2" charset="2"/>
              <a:buChar char="v"/>
            </a:pPr>
            <a:r>
              <a:rPr lang="en-GB" sz="13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Less hardy plants can now grow and start to shade out the pioneers</a:t>
            </a:r>
          </a:p>
          <a:p>
            <a:pPr>
              <a:buFont typeface="Wingdings" pitchFamily="2" charset="2"/>
              <a:buChar char="v"/>
            </a:pPr>
            <a:r>
              <a:rPr lang="en-GB" sz="13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As plants colonise the dunes, the sand disappears and the dunes change colour - from yellow to grey</a:t>
            </a:r>
            <a:endParaRPr lang="en-GB" sz="1300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929058" y="1714488"/>
            <a:ext cx="500066" cy="428628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786578" y="4214818"/>
            <a:ext cx="571504" cy="50006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214282" y="285728"/>
            <a:ext cx="4572000" cy="1492716"/>
          </a:xfrm>
          <a:prstGeom prst="rect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txBody>
          <a:bodyPr>
            <a:spAutoFit/>
          </a:bodyPr>
          <a:lstStyle/>
          <a:p>
            <a:r>
              <a:rPr lang="en-GB" sz="13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Pioneer stage:</a:t>
            </a:r>
          </a:p>
          <a:p>
            <a:pPr>
              <a:buFont typeface="Wingdings" pitchFamily="2" charset="2"/>
              <a:buChar char="v"/>
            </a:pPr>
            <a:r>
              <a:rPr lang="en-GB" sz="13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Seeds are blown in by the wind or washed in by the sea</a:t>
            </a:r>
          </a:p>
          <a:p>
            <a:pPr>
              <a:buFont typeface="Wingdings" pitchFamily="2" charset="2"/>
              <a:buChar char="v"/>
            </a:pPr>
            <a:r>
              <a:rPr lang="en-GB" sz="13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The rooting conditions are poor due to drought, strong winds, salty seawater and alkaline conditions created by the sea shells</a:t>
            </a:r>
          </a:p>
          <a:p>
            <a:pPr>
              <a:buFont typeface="Wingdings" pitchFamily="2" charset="2"/>
              <a:buChar char="v"/>
            </a:pPr>
            <a:r>
              <a:rPr lang="en-GB" sz="13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The wind transports sand in the dunes and this allows rainwater to soak through rapidly</a:t>
            </a:r>
            <a:endParaRPr lang="en-GB" sz="1300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1779687"/>
            <a:ext cx="86409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>
                <a:solidFill>
                  <a:schemeClr val="accent5"/>
                </a:solidFill>
                <a:latin typeface="Georgia" pitchFamily="18" charset="0"/>
              </a:rPr>
              <a:t>STAGES</a:t>
            </a:r>
            <a:endParaRPr lang="en-GB" sz="5400" dirty="0">
              <a:solidFill>
                <a:schemeClr val="accent5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.slidesharecdn.com/ib-geography-ecosystems-and-human-activity-psammosere-1648/95/slide-5-1024.jpg?1171281112"/>
          <p:cNvPicPr>
            <a:picLocks noChangeAspect="1" noChangeArrowheads="1"/>
          </p:cNvPicPr>
          <p:nvPr/>
        </p:nvPicPr>
        <p:blipFill>
          <a:blip r:embed="rId2" cstate="print"/>
          <a:srcRect t="7547"/>
          <a:stretch>
            <a:fillRect/>
          </a:stretch>
        </p:blipFill>
        <p:spPr bwMode="auto">
          <a:xfrm>
            <a:off x="642910" y="428603"/>
            <a:ext cx="7786742" cy="5399321"/>
          </a:xfrm>
          <a:prstGeom prst="rect">
            <a:avLst/>
          </a:prstGeom>
          <a:noFill/>
        </p:spPr>
      </p:pic>
      <p:grpSp>
        <p:nvGrpSpPr>
          <p:cNvPr id="72" name="Group 71"/>
          <p:cNvGrpSpPr/>
          <p:nvPr/>
        </p:nvGrpSpPr>
        <p:grpSpPr>
          <a:xfrm>
            <a:off x="142844" y="5157804"/>
            <a:ext cx="8624167" cy="1571636"/>
            <a:chOff x="142844" y="5000636"/>
            <a:chExt cx="8624167" cy="1571636"/>
          </a:xfrm>
        </p:grpSpPr>
        <p:pic>
          <p:nvPicPr>
            <p:cNvPr id="57" name="Picture 16" descr="http://s0.geograph.org.uk/photos/79/35/793592_0a3d514a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715272" y="5843600"/>
              <a:ext cx="1051739" cy="700064"/>
            </a:xfrm>
            <a:prstGeom prst="rect">
              <a:avLst/>
            </a:prstGeom>
            <a:noFill/>
          </p:spPr>
        </p:pic>
        <p:pic>
          <p:nvPicPr>
            <p:cNvPr id="58" name="Picture 4" descr="http://s0.geograph.org.uk/geophotos/02/51/58/2515883_9571035a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2844" y="5572140"/>
              <a:ext cx="1250416" cy="834262"/>
            </a:xfrm>
            <a:prstGeom prst="rect">
              <a:avLst/>
            </a:prstGeom>
            <a:noFill/>
          </p:spPr>
        </p:pic>
        <p:pic>
          <p:nvPicPr>
            <p:cNvPr id="59" name="Picture 6" descr="http://www.northernfrance-tourism.com/upload/EN0048BL(1)(2)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28728" y="5786454"/>
              <a:ext cx="1203404" cy="762958"/>
            </a:xfrm>
            <a:prstGeom prst="rect">
              <a:avLst/>
            </a:prstGeom>
            <a:noFill/>
          </p:spPr>
        </p:pic>
        <p:pic>
          <p:nvPicPr>
            <p:cNvPr id="60" name="Picture 8" descr="http://www.sussex.ac.uk/geography/researchprojects/BAR/Biodiversity/images/marram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000496" y="5572140"/>
              <a:ext cx="1268188" cy="921551"/>
            </a:xfrm>
            <a:prstGeom prst="rect">
              <a:avLst/>
            </a:prstGeom>
            <a:noFill/>
          </p:spPr>
        </p:pic>
        <p:pic>
          <p:nvPicPr>
            <p:cNvPr id="61" name="Picture 10" descr="http://farm1.staticflickr.com/151/392143891_789ca2bcd9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786050" y="5715016"/>
              <a:ext cx="1143008" cy="857256"/>
            </a:xfrm>
            <a:prstGeom prst="rect">
              <a:avLst/>
            </a:prstGeom>
            <a:noFill/>
          </p:spPr>
        </p:pic>
        <p:pic>
          <p:nvPicPr>
            <p:cNvPr id="62" name="Picture 12" descr="http://www.fosterseed.com/uploads/images/illustrations/1075801_grasswaves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357818" y="5715016"/>
              <a:ext cx="1071570" cy="800106"/>
            </a:xfrm>
            <a:prstGeom prst="rect">
              <a:avLst/>
            </a:prstGeom>
            <a:noFill/>
          </p:spPr>
        </p:pic>
        <p:cxnSp>
          <p:nvCxnSpPr>
            <p:cNvPr id="63" name="Straight Arrow Connector 62"/>
            <p:cNvCxnSpPr/>
            <p:nvPr/>
          </p:nvCxnSpPr>
          <p:spPr>
            <a:xfrm rot="10800000" flipV="1">
              <a:off x="1071538" y="5000636"/>
              <a:ext cx="714380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rot="5400000">
              <a:off x="1750993" y="5393545"/>
              <a:ext cx="642148" cy="79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rot="5400000">
              <a:off x="3143240" y="5143512"/>
              <a:ext cx="642942" cy="35719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3428992" y="5000636"/>
              <a:ext cx="1143008" cy="50006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rot="10800000" flipV="1">
              <a:off x="4857752" y="5072074"/>
              <a:ext cx="642942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rot="16200000" flipH="1">
              <a:off x="5357818" y="5214950"/>
              <a:ext cx="642942" cy="2143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>
              <a:off x="5786446" y="5000636"/>
              <a:ext cx="1071570" cy="5715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rot="5400000">
              <a:off x="7072330" y="5143512"/>
              <a:ext cx="428628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 rot="16200000" flipH="1">
              <a:off x="7543823" y="5100647"/>
              <a:ext cx="771526" cy="5715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42" name="Picture 18" descr="http://upload.wikimedia.org/wikipedia/commons/9/9a/Moor_grass_gorse_and_heather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00826" y="5786454"/>
            <a:ext cx="1143008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 l="27656" t="24167" r="25937" b="46666"/>
          <a:stretch>
            <a:fillRect/>
          </a:stretch>
        </p:blipFill>
        <p:spPr bwMode="auto">
          <a:xfrm>
            <a:off x="110187" y="642918"/>
            <a:ext cx="8890969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8" name="Group 17"/>
          <p:cNvGrpSpPr/>
          <p:nvPr/>
        </p:nvGrpSpPr>
        <p:grpSpPr>
          <a:xfrm>
            <a:off x="1785918" y="2214554"/>
            <a:ext cx="857256" cy="2143140"/>
            <a:chOff x="1785918" y="1928802"/>
            <a:chExt cx="857256" cy="2143140"/>
          </a:xfrm>
        </p:grpSpPr>
        <p:cxnSp>
          <p:nvCxnSpPr>
            <p:cNvPr id="4" name="Straight Arrow Connector 3"/>
            <p:cNvCxnSpPr/>
            <p:nvPr/>
          </p:nvCxnSpPr>
          <p:spPr>
            <a:xfrm rot="16200000" flipV="1">
              <a:off x="892943" y="2964653"/>
              <a:ext cx="2000264" cy="214314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rot="5400000" flipH="1" flipV="1">
              <a:off x="1250133" y="2678901"/>
              <a:ext cx="2143140" cy="642942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285720" y="4357694"/>
            <a:ext cx="39290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The plants which grow here have adaptations which makes them suitable to grown in the difficult environment:</a:t>
            </a:r>
          </a:p>
          <a:p>
            <a:pPr>
              <a:buFont typeface="Wingdings" pitchFamily="2" charset="2"/>
              <a:buChar char="v"/>
            </a:pP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Waxy leaves to retain moisture and withstand winds</a:t>
            </a:r>
          </a:p>
          <a:p>
            <a:pPr>
              <a:buFont typeface="Wingdings" pitchFamily="2" charset="2"/>
              <a:buChar char="v"/>
            </a:pP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Deep tap roots to obtain available moisture</a:t>
            </a:r>
          </a:p>
          <a:p>
            <a:pPr>
              <a:buFont typeface="Wingdings" pitchFamily="2" charset="2"/>
              <a:buChar char="v"/>
            </a:pP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High salt tolerance</a:t>
            </a:r>
          </a:p>
          <a:p>
            <a:pPr>
              <a:buFont typeface="Wingdings" pitchFamily="2" charset="2"/>
              <a:buChar char="v"/>
            </a:pP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Low habit to avoid strong winds</a:t>
            </a:r>
            <a:endParaRPr lang="en-GB" sz="1600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214810" y="4429132"/>
            <a:ext cx="2143140" cy="2205825"/>
            <a:chOff x="4071934" y="3786190"/>
            <a:chExt cx="2143140" cy="2205825"/>
          </a:xfrm>
        </p:grpSpPr>
        <p:pic>
          <p:nvPicPr>
            <p:cNvPr id="2050" name="Picture 2" descr="http://www.ontariowildflower.com/images/rock_sandwort_plant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71934" y="3786190"/>
              <a:ext cx="2143140" cy="1993120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4714876" y="5715016"/>
              <a:ext cx="9286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latin typeface="Georgia" pitchFamily="18" charset="0"/>
                </a:rPr>
                <a:t>sandwort</a:t>
              </a:r>
              <a:endParaRPr lang="en-GB" sz="1200" dirty="0">
                <a:latin typeface="Georgia" pitchFamily="18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429388" y="3929066"/>
            <a:ext cx="2428892" cy="2071702"/>
            <a:chOff x="6286512" y="3571876"/>
            <a:chExt cx="2428892" cy="2071702"/>
          </a:xfrm>
        </p:grpSpPr>
        <p:pic>
          <p:nvPicPr>
            <p:cNvPr id="2052" name="Picture 4" descr="http://www.aphotomarine.com/images/marine_plants/plant_salsola_kali_saltwort_00_plant_25-08-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286512" y="3571876"/>
              <a:ext cx="2428892" cy="1821669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7072330" y="5366579"/>
              <a:ext cx="9286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latin typeface="Georgia" pitchFamily="18" charset="0"/>
                </a:rPr>
                <a:t>saltwort</a:t>
              </a:r>
              <a:endParaRPr lang="en-GB" sz="1200" dirty="0">
                <a:latin typeface="Georgia" pitchFamily="18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428860" y="142852"/>
            <a:ext cx="4929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EMBRYO/FORE DUNES</a:t>
            </a:r>
            <a:endParaRPr lang="en-GB" sz="2800" b="1" u="sng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 l="27656" t="24167" r="25937" b="46666"/>
          <a:stretch>
            <a:fillRect/>
          </a:stretch>
        </p:blipFill>
        <p:spPr bwMode="auto">
          <a:xfrm>
            <a:off x="110187" y="571480"/>
            <a:ext cx="8890969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" name="Straight Arrow Connector 3"/>
          <p:cNvCxnSpPr/>
          <p:nvPr/>
        </p:nvCxnSpPr>
        <p:spPr>
          <a:xfrm rot="5400000" flipH="1" flipV="1">
            <a:off x="2464579" y="2250273"/>
            <a:ext cx="2143140" cy="1357322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42844" y="4049634"/>
            <a:ext cx="52149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The dominant plant species is marram grass. However, other plants such as ragwort, red fescue and sand sedge also begin to appear.</a:t>
            </a:r>
          </a:p>
          <a:p>
            <a:pPr>
              <a:buFont typeface="Wingdings" pitchFamily="2" charset="2"/>
              <a:buChar char="v"/>
            </a:pP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Salt tolerant</a:t>
            </a:r>
          </a:p>
          <a:p>
            <a:pPr>
              <a:buFont typeface="Wingdings" pitchFamily="2" charset="2"/>
              <a:buChar char="v"/>
            </a:pP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Thrives on being buried by sand</a:t>
            </a:r>
          </a:p>
          <a:p>
            <a:pPr>
              <a:buFont typeface="Wingdings" pitchFamily="2" charset="2"/>
              <a:buChar char="v"/>
            </a:pP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Leaves rolled inwards to reduce moisture loss</a:t>
            </a:r>
          </a:p>
          <a:p>
            <a:pPr>
              <a:buFont typeface="Wingdings" pitchFamily="2" charset="2"/>
              <a:buChar char="v"/>
            </a:pP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Long tap roots</a:t>
            </a:r>
          </a:p>
          <a:p>
            <a:pPr>
              <a:buFont typeface="Wingdings" pitchFamily="2" charset="2"/>
              <a:buChar char="v"/>
            </a:pP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Underground rhizomes (a stem of a plant usually found underground) stabilise the sand</a:t>
            </a:r>
            <a:endParaRPr lang="en-GB" sz="1600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786578" y="3714752"/>
            <a:ext cx="2214578" cy="1643074"/>
            <a:chOff x="6357950" y="3500438"/>
            <a:chExt cx="2667416" cy="2143140"/>
          </a:xfrm>
        </p:grpSpPr>
        <p:pic>
          <p:nvPicPr>
            <p:cNvPr id="1026" name="Picture 2" descr="http://www.sussex.ac.uk/geography/researchprojects/BAR/Biodiversity/images/marram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57950" y="3500438"/>
              <a:ext cx="2667416" cy="1938323"/>
            </a:xfrm>
            <a:prstGeom prst="rect">
              <a:avLst/>
            </a:prstGeom>
            <a:noFill/>
          </p:spPr>
        </p:pic>
        <p:sp>
          <p:nvSpPr>
            <p:cNvPr id="10" name="TextBox 9"/>
            <p:cNvSpPr txBox="1"/>
            <p:nvPr/>
          </p:nvSpPr>
          <p:spPr>
            <a:xfrm>
              <a:off x="7211355" y="5381968"/>
              <a:ext cx="150019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 smtClean="0">
                  <a:latin typeface="Georgia" pitchFamily="18" charset="0"/>
                </a:rPr>
                <a:t>Marram grass</a:t>
              </a:r>
              <a:endParaRPr lang="en-GB" sz="1100" dirty="0">
                <a:latin typeface="Georgia" pitchFamily="18" charset="0"/>
              </a:endParaRPr>
            </a:p>
          </p:txBody>
        </p:sp>
      </p:grpSp>
      <p:pic>
        <p:nvPicPr>
          <p:cNvPr id="1028" name="Picture 4" descr="Festuca rubr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5214950"/>
            <a:ext cx="2071702" cy="137620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858016" y="6357958"/>
            <a:ext cx="1245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Georgia" pitchFamily="18" charset="0"/>
              </a:rPr>
              <a:t>Red Fescue</a:t>
            </a:r>
            <a:endParaRPr lang="en-GB" sz="1100" dirty="0"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0364" y="71414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YELLOW DUNES</a:t>
            </a:r>
            <a:endParaRPr lang="en-GB" sz="2800" b="1" u="sng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 l="27656" t="24167" r="25937" b="46666"/>
          <a:stretch>
            <a:fillRect/>
          </a:stretch>
        </p:blipFill>
        <p:spPr bwMode="auto">
          <a:xfrm>
            <a:off x="110187" y="642918"/>
            <a:ext cx="8890969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Straight Arrow Connector 4"/>
          <p:cNvCxnSpPr/>
          <p:nvPr/>
        </p:nvCxnSpPr>
        <p:spPr>
          <a:xfrm rot="16200000" flipV="1">
            <a:off x="5179223" y="2893215"/>
            <a:ext cx="2143140" cy="500066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857752" y="4214818"/>
            <a:ext cx="41434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Higher species diversity</a:t>
            </a:r>
          </a:p>
          <a:p>
            <a:pPr>
              <a:buFont typeface="Wingdings" pitchFamily="2" charset="2"/>
              <a:buChar char="v"/>
            </a:pP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More stable environment</a:t>
            </a:r>
          </a:p>
          <a:p>
            <a:pPr>
              <a:buFont typeface="Wingdings" pitchFamily="2" charset="2"/>
              <a:buChar char="v"/>
            </a:pP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Rich in humus</a:t>
            </a:r>
          </a:p>
          <a:p>
            <a:pPr>
              <a:buFont typeface="Wingdings" pitchFamily="2" charset="2"/>
              <a:buChar char="v"/>
            </a:pP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Marram grass becomes more sparse</a:t>
            </a:r>
          </a:p>
          <a:p>
            <a:pPr>
              <a:buFont typeface="Wingdings" pitchFamily="2" charset="2"/>
              <a:buChar char="v"/>
            </a:pP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Surface lichens give grey appearance</a:t>
            </a:r>
          </a:p>
          <a:p>
            <a:pPr>
              <a:buFont typeface="Wingdings" pitchFamily="2" charset="2"/>
              <a:buChar char="v"/>
            </a:pP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Mainly perennial plants (plants that live for more than 2 years)</a:t>
            </a:r>
          </a:p>
          <a:p>
            <a:pPr>
              <a:buFont typeface="Wingdings" pitchFamily="2" charset="2"/>
              <a:buChar char="v"/>
            </a:pP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Red fescue, sand sedge and sea spurge dominate</a:t>
            </a:r>
            <a:endParaRPr lang="en-GB" sz="1600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18434" name="Picture 2" descr="http://www.irishwildflowers.ie/images/sedge/s-12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786190"/>
            <a:ext cx="2071702" cy="2071702"/>
          </a:xfrm>
          <a:prstGeom prst="rect">
            <a:avLst/>
          </a:prstGeom>
          <a:noFill/>
        </p:spPr>
      </p:pic>
      <p:pic>
        <p:nvPicPr>
          <p:cNvPr id="18436" name="Picture 4" descr="http://geographyfieldwork.com/Sea_Spurge3_sm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4929198"/>
            <a:ext cx="2286016" cy="171451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785786" y="5857892"/>
            <a:ext cx="12858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Georgia" pitchFamily="18" charset="0"/>
              </a:rPr>
              <a:t>Sand sedge</a:t>
            </a:r>
            <a:endParaRPr lang="en-GB" sz="1100" dirty="0"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00166" y="6357958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Georgia" pitchFamily="18" charset="0"/>
              </a:rPr>
              <a:t>Sea spurge</a:t>
            </a:r>
            <a:endParaRPr lang="en-GB" sz="1100" dirty="0"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86116" y="142852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GREY DUNES</a:t>
            </a:r>
            <a:endParaRPr lang="en-GB" sz="2800" b="1" u="sng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860519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latin typeface="Georgia" pitchFamily="18" charset="0"/>
              </a:rPr>
              <a:t>Red Fescue</a:t>
            </a:r>
            <a:r>
              <a:rPr lang="en-GB" dirty="0" smtClean="0">
                <a:latin typeface="Georgia" pitchFamily="18" charset="0"/>
              </a:rPr>
              <a:t>:</a:t>
            </a:r>
          </a:p>
          <a:p>
            <a:pPr>
              <a:buFont typeface="Wingdings" pitchFamily="2" charset="2"/>
              <a:buChar char="v"/>
            </a:pPr>
            <a:r>
              <a:rPr lang="en-GB" dirty="0" smtClean="0">
                <a:latin typeface="Georgia" pitchFamily="18" charset="0"/>
              </a:rPr>
              <a:t> </a:t>
            </a:r>
            <a:r>
              <a:rPr lang="en-GB" dirty="0" smtClean="0">
                <a:latin typeface="Georgia" pitchFamily="18" charset="0"/>
              </a:rPr>
              <a:t>drought resistant and can adapt to poor soil conditions</a:t>
            </a:r>
          </a:p>
          <a:p>
            <a:pPr>
              <a:buFont typeface="Wingdings" pitchFamily="2" charset="2"/>
              <a:buChar char="v"/>
            </a:pPr>
            <a:r>
              <a:rPr lang="en-GB" dirty="0" smtClean="0">
                <a:latin typeface="Georgia" pitchFamily="18" charset="0"/>
              </a:rPr>
              <a:t> long, thin leaves</a:t>
            </a:r>
          </a:p>
          <a:p>
            <a:pPr>
              <a:buFont typeface="Wingdings" pitchFamily="2" charset="2"/>
              <a:buChar char="v"/>
            </a:pPr>
            <a:r>
              <a:rPr lang="en-GB" dirty="0" smtClean="0">
                <a:latin typeface="Georgia" pitchFamily="18" charset="0"/>
              </a:rPr>
              <a:t> tough roots which can tolerate alkali conditions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2383720"/>
            <a:ext cx="87129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latin typeface="Georgia" pitchFamily="18" charset="0"/>
              </a:rPr>
              <a:t>Sand Sedge</a:t>
            </a:r>
            <a:r>
              <a:rPr lang="en-GB" dirty="0" smtClean="0">
                <a:latin typeface="Georgia" pitchFamily="18" charset="0"/>
              </a:rPr>
              <a:t>:</a:t>
            </a:r>
          </a:p>
          <a:p>
            <a:pPr>
              <a:buFont typeface="Wingdings" pitchFamily="2" charset="2"/>
              <a:buChar char="v"/>
            </a:pPr>
            <a:r>
              <a:rPr lang="en-GB" dirty="0" smtClean="0">
                <a:latin typeface="Georgia" pitchFamily="18" charset="0"/>
              </a:rPr>
              <a:t> </a:t>
            </a:r>
            <a:r>
              <a:rPr lang="en-GB" dirty="0" smtClean="0">
                <a:latin typeface="Georgia" pitchFamily="18" charset="0"/>
              </a:rPr>
              <a:t>10-60cm tall</a:t>
            </a:r>
          </a:p>
          <a:p>
            <a:pPr>
              <a:buFont typeface="Wingdings" pitchFamily="2" charset="2"/>
              <a:buChar char="v"/>
            </a:pPr>
            <a:r>
              <a:rPr lang="en-GB" dirty="0" smtClean="0">
                <a:latin typeface="Georgia" pitchFamily="18" charset="0"/>
              </a:rPr>
              <a:t> </a:t>
            </a:r>
            <a:r>
              <a:rPr lang="en-GB" dirty="0" smtClean="0">
                <a:latin typeface="Georgia" pitchFamily="18" charset="0"/>
              </a:rPr>
              <a:t>stiff, curled and rough to touch – reduces moisture loss and protects from salt spray</a:t>
            </a:r>
          </a:p>
          <a:p>
            <a:pPr>
              <a:buFont typeface="Wingdings" pitchFamily="2" charset="2"/>
              <a:buChar char="v"/>
            </a:pPr>
            <a:r>
              <a:rPr lang="en-GB" dirty="0" smtClean="0">
                <a:latin typeface="Georgia" pitchFamily="18" charset="0"/>
              </a:rPr>
              <a:t> copes well with little moisture</a:t>
            </a:r>
          </a:p>
          <a:p>
            <a:pPr>
              <a:buFont typeface="Wingdings" pitchFamily="2" charset="2"/>
              <a:buChar char="v"/>
            </a:pPr>
            <a:r>
              <a:rPr lang="en-GB" dirty="0" smtClean="0">
                <a:latin typeface="Georgia" pitchFamily="18" charset="0"/>
              </a:rPr>
              <a:t> </a:t>
            </a:r>
            <a:r>
              <a:rPr lang="en-GB" dirty="0" smtClean="0">
                <a:latin typeface="Georgia" pitchFamily="18" charset="0"/>
              </a:rPr>
              <a:t>grows well on shingle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55576" y="4471952"/>
            <a:ext cx="84249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latin typeface="Georgia" pitchFamily="18" charset="0"/>
              </a:rPr>
              <a:t>Sand Spurge</a:t>
            </a:r>
            <a:r>
              <a:rPr lang="en-GB" dirty="0" smtClean="0">
                <a:latin typeface="Georgia" pitchFamily="18" charset="0"/>
              </a:rPr>
              <a:t>:</a:t>
            </a:r>
          </a:p>
          <a:p>
            <a:pPr>
              <a:buFont typeface="Wingdings" pitchFamily="2" charset="2"/>
              <a:buChar char="v"/>
            </a:pPr>
            <a:r>
              <a:rPr lang="en-GB" dirty="0" smtClean="0">
                <a:latin typeface="Georgia" pitchFamily="18" charset="0"/>
              </a:rPr>
              <a:t> </a:t>
            </a:r>
            <a:r>
              <a:rPr lang="en-GB" dirty="0" smtClean="0">
                <a:latin typeface="Georgia" pitchFamily="18" charset="0"/>
              </a:rPr>
              <a:t>1m in height</a:t>
            </a:r>
          </a:p>
          <a:p>
            <a:pPr>
              <a:buFont typeface="Wingdings" pitchFamily="2" charset="2"/>
              <a:buChar char="v"/>
            </a:pPr>
            <a:r>
              <a:rPr lang="en-GB" dirty="0" smtClean="0">
                <a:latin typeface="Georgia" pitchFamily="18" charset="0"/>
              </a:rPr>
              <a:t> 3cm long fleshy leaves</a:t>
            </a:r>
          </a:p>
          <a:p>
            <a:pPr>
              <a:buFont typeface="Wingdings" pitchFamily="2" charset="2"/>
              <a:buChar char="v"/>
            </a:pPr>
            <a:r>
              <a:rPr lang="en-GB" dirty="0" smtClean="0">
                <a:latin typeface="Georgia" pitchFamily="18" charset="0"/>
              </a:rPr>
              <a:t> </a:t>
            </a:r>
            <a:r>
              <a:rPr lang="en-GB" dirty="0" smtClean="0">
                <a:latin typeface="Georgia" pitchFamily="18" charset="0"/>
              </a:rPr>
              <a:t>long tap root of 15cm or more which grows to enable plants to gain moisture</a:t>
            </a:r>
          </a:p>
          <a:p>
            <a:pPr>
              <a:buFont typeface="Wingdings" pitchFamily="2" charset="2"/>
              <a:buChar char="v"/>
            </a:pPr>
            <a:r>
              <a:rPr lang="en-GB" dirty="0" smtClean="0">
                <a:latin typeface="Georgia" pitchFamily="18" charset="0"/>
              </a:rPr>
              <a:t> </a:t>
            </a:r>
            <a:r>
              <a:rPr lang="en-GB" dirty="0" smtClean="0">
                <a:latin typeface="Georgia" pitchFamily="18" charset="0"/>
              </a:rPr>
              <a:t>folding, compact leaves reduces loss of moisture through evapotranspiration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 l="27656" t="24167" r="25937" b="46666"/>
          <a:stretch>
            <a:fillRect/>
          </a:stretch>
        </p:blipFill>
        <p:spPr bwMode="auto">
          <a:xfrm>
            <a:off x="110187" y="785794"/>
            <a:ext cx="8890969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" name="Straight Arrow Connector 2"/>
          <p:cNvCxnSpPr/>
          <p:nvPr/>
        </p:nvCxnSpPr>
        <p:spPr>
          <a:xfrm rot="5400000" flipH="1" flipV="1">
            <a:off x="6679421" y="2821777"/>
            <a:ext cx="2428892" cy="107157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714844" y="4572008"/>
            <a:ext cx="44291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Human interference means that true mixed </a:t>
            </a:r>
          </a:p>
          <a:p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woodland climax vegetation is rarely seen on </a:t>
            </a:r>
          </a:p>
          <a:p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dune systems in the UK</a:t>
            </a:r>
          </a:p>
          <a:p>
            <a:pPr>
              <a:buFont typeface="Wingdings" pitchFamily="2" charset="2"/>
              <a:buChar char="v"/>
            </a:pPr>
            <a:r>
              <a:rPr lang="en-GB" sz="16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Most dune systems develop into a community of heath land, woody perennials and scattered trees</a:t>
            </a:r>
            <a:endParaRPr lang="en-GB" sz="1600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19458" name="Picture 2" descr="http://www.finegardening.com/CMS/uploadedImages/Images/Gardening/Plants/callunavulgarisspringtorch_mg_1_l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929066"/>
            <a:ext cx="2143140" cy="214314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85786" y="6143644"/>
            <a:ext cx="928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Georgia" pitchFamily="18" charset="0"/>
              </a:rPr>
              <a:t>Heather</a:t>
            </a:r>
            <a:endParaRPr lang="en-GB" sz="1100" dirty="0">
              <a:latin typeface="Georgia" pitchFamily="18" charset="0"/>
            </a:endParaRPr>
          </a:p>
        </p:txBody>
      </p:sp>
      <p:pic>
        <p:nvPicPr>
          <p:cNvPr id="19460" name="Picture 4" descr="http://www.chewvalleytrees.co.uk/i/products/00670_2/hippophae-rhamnoides-sea-buckthor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4857760"/>
            <a:ext cx="2286016" cy="171451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071802" y="6551766"/>
            <a:ext cx="12858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Georgia" pitchFamily="18" charset="0"/>
              </a:rPr>
              <a:t>Sea buckthorn</a:t>
            </a:r>
            <a:endParaRPr lang="en-GB" sz="1100" dirty="0"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5984" y="262574"/>
            <a:ext cx="55007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u="sng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DUNE HEATH/WOODLAND</a:t>
            </a:r>
            <a:endParaRPr lang="en-GB" sz="2800" b="1" u="sng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5313784" cy="562074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Georgia" pitchFamily="18" charset="0"/>
              </a:rPr>
              <a:t>Dune heath (cont...)</a:t>
            </a:r>
            <a:endParaRPr lang="en-GB" dirty="0">
              <a:latin typeface="Georgia" pitchFamily="18" charset="0"/>
            </a:endParaRPr>
          </a:p>
        </p:txBody>
      </p:sp>
      <p:sp>
        <p:nvSpPr>
          <p:cNvPr id="4" name="Content Placeholder 3"/>
          <p:cNvSpPr txBox="1">
            <a:spLocks noGrp="1"/>
          </p:cNvSpPr>
          <p:nvPr>
            <p:ph sz="quarter" idx="1"/>
          </p:nvPr>
        </p:nvSpPr>
        <p:spPr>
          <a:xfrm>
            <a:off x="539552" y="1268760"/>
            <a:ext cx="7772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dirty="0" smtClean="0">
                <a:latin typeface="Georgia" pitchFamily="18" charset="0"/>
              </a:rPr>
              <a:t>The dunes can gradually develop into a different vegetation type.</a:t>
            </a:r>
          </a:p>
          <a:p>
            <a:r>
              <a:rPr lang="en-SG" dirty="0" smtClean="0">
                <a:latin typeface="Georgia" pitchFamily="18" charset="0"/>
              </a:rPr>
              <a:t>The surface of the soil is leached by rainwater which gradually washes out basic minerals such as calcium, causing a more acidic environment in comparison to the previous dune stages.</a:t>
            </a:r>
          </a:p>
          <a:p>
            <a:r>
              <a:rPr lang="en-SG" dirty="0" smtClean="0">
                <a:latin typeface="Georgia" pitchFamily="18" charset="0"/>
              </a:rPr>
              <a:t>The environment here is often dry, acidic and nutrient-poor.</a:t>
            </a:r>
          </a:p>
          <a:p>
            <a:r>
              <a:rPr lang="en-SG" dirty="0" smtClean="0">
                <a:latin typeface="Georgia" pitchFamily="18" charset="0"/>
              </a:rPr>
              <a:t>Plants which are adapted to these conditions are those of acid grasslands and heathlands.</a:t>
            </a:r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155</TotalTime>
  <Words>564</Words>
  <Application>Microsoft Office PowerPoint</Application>
  <PresentationFormat>On-screen Show (4:3)</PresentationFormat>
  <Paragraphs>69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Equity</vt:lpstr>
      <vt:lpstr>PSAMMOSERE</vt:lpstr>
      <vt:lpstr>Slide 2</vt:lpstr>
      <vt:lpstr>Slide 3</vt:lpstr>
      <vt:lpstr>Slide 4</vt:lpstr>
      <vt:lpstr>Slide 5</vt:lpstr>
      <vt:lpstr>Slide 6</vt:lpstr>
      <vt:lpstr>Slide 7</vt:lpstr>
      <vt:lpstr>Slide 8</vt:lpstr>
      <vt:lpstr>Dune heath (cont...)</vt:lpstr>
    </vt:vector>
  </TitlesOfParts>
  <Company>JIS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nsahrip</dc:creator>
  <cp:lastModifiedBy>Owner</cp:lastModifiedBy>
  <cp:revision>21</cp:revision>
  <dcterms:created xsi:type="dcterms:W3CDTF">2012-10-31T00:54:07Z</dcterms:created>
  <dcterms:modified xsi:type="dcterms:W3CDTF">2012-11-11T03:31:31Z</dcterms:modified>
</cp:coreProperties>
</file>